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94"/>
  </p:notesMasterIdLst>
  <p:handoutMasterIdLst>
    <p:handoutMasterId r:id="rId95"/>
  </p:handoutMasterIdLst>
  <p:sldIdLst>
    <p:sldId id="256" r:id="rId6"/>
    <p:sldId id="259" r:id="rId7"/>
    <p:sldId id="387" r:id="rId8"/>
    <p:sldId id="261" r:id="rId9"/>
    <p:sldId id="260" r:id="rId10"/>
    <p:sldId id="262" r:id="rId11"/>
    <p:sldId id="263" r:id="rId12"/>
    <p:sldId id="348" r:id="rId13"/>
    <p:sldId id="349" r:id="rId14"/>
    <p:sldId id="380" r:id="rId15"/>
    <p:sldId id="388" r:id="rId16"/>
    <p:sldId id="381" r:id="rId17"/>
    <p:sldId id="392" r:id="rId18"/>
    <p:sldId id="393" r:id="rId19"/>
    <p:sldId id="386" r:id="rId20"/>
    <p:sldId id="385" r:id="rId21"/>
    <p:sldId id="394" r:id="rId22"/>
    <p:sldId id="395" r:id="rId23"/>
    <p:sldId id="353" r:id="rId24"/>
    <p:sldId id="265" r:id="rId25"/>
    <p:sldId id="267" r:id="rId26"/>
    <p:sldId id="268" r:id="rId27"/>
    <p:sldId id="269" r:id="rId28"/>
    <p:sldId id="270" r:id="rId29"/>
    <p:sldId id="368" r:id="rId30"/>
    <p:sldId id="277" r:id="rId31"/>
    <p:sldId id="278" r:id="rId32"/>
    <p:sldId id="279" r:id="rId33"/>
    <p:sldId id="281" r:id="rId34"/>
    <p:sldId id="369" r:id="rId35"/>
    <p:sldId id="282" r:id="rId36"/>
    <p:sldId id="283" r:id="rId37"/>
    <p:sldId id="284" r:id="rId38"/>
    <p:sldId id="285" r:id="rId39"/>
    <p:sldId id="287" r:id="rId40"/>
    <p:sldId id="347" r:id="rId41"/>
    <p:sldId id="370" r:id="rId42"/>
    <p:sldId id="289" r:id="rId43"/>
    <p:sldId id="290" r:id="rId44"/>
    <p:sldId id="291" r:id="rId45"/>
    <p:sldId id="371" r:id="rId46"/>
    <p:sldId id="331" r:id="rId47"/>
    <p:sldId id="345" r:id="rId48"/>
    <p:sldId id="332" r:id="rId49"/>
    <p:sldId id="333" r:id="rId50"/>
    <p:sldId id="372" r:id="rId51"/>
    <p:sldId id="288" r:id="rId52"/>
    <p:sldId id="293" r:id="rId53"/>
    <p:sldId id="286" r:id="rId54"/>
    <p:sldId id="294" r:id="rId55"/>
    <p:sldId id="295" r:id="rId56"/>
    <p:sldId id="292" r:id="rId57"/>
    <p:sldId id="297" r:id="rId58"/>
    <p:sldId id="296" r:id="rId59"/>
    <p:sldId id="298" r:id="rId60"/>
    <p:sldId id="373" r:id="rId61"/>
    <p:sldId id="299" r:id="rId62"/>
    <p:sldId id="300" r:id="rId63"/>
    <p:sldId id="301" r:id="rId64"/>
    <p:sldId id="302" r:id="rId65"/>
    <p:sldId id="346" r:id="rId66"/>
    <p:sldId id="303" r:id="rId67"/>
    <p:sldId id="304" r:id="rId68"/>
    <p:sldId id="305" r:id="rId69"/>
    <p:sldId id="306" r:id="rId70"/>
    <p:sldId id="374" r:id="rId71"/>
    <p:sldId id="271" r:id="rId72"/>
    <p:sldId id="272" r:id="rId73"/>
    <p:sldId id="276" r:id="rId74"/>
    <p:sldId id="273" r:id="rId75"/>
    <p:sldId id="274" r:id="rId76"/>
    <p:sldId id="275" r:id="rId77"/>
    <p:sldId id="396" r:id="rId78"/>
    <p:sldId id="397" r:id="rId79"/>
    <p:sldId id="398" r:id="rId80"/>
    <p:sldId id="399" r:id="rId81"/>
    <p:sldId id="400" r:id="rId82"/>
    <p:sldId id="401" r:id="rId83"/>
    <p:sldId id="375" r:id="rId84"/>
    <p:sldId id="351" r:id="rId85"/>
    <p:sldId id="384" r:id="rId86"/>
    <p:sldId id="389" r:id="rId87"/>
    <p:sldId id="390" r:id="rId88"/>
    <p:sldId id="391" r:id="rId89"/>
    <p:sldId id="378" r:id="rId90"/>
    <p:sldId id="329" r:id="rId91"/>
    <p:sldId id="330" r:id="rId92"/>
    <p:sldId id="379" r:id="rId93"/>
  </p:sldIdLst>
  <p:sldSz cx="9144000" cy="6858000" type="screen4x3"/>
  <p:notesSz cx="6858000" cy="9144000"/>
  <p:custDataLst>
    <p:tags r:id="rId9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9F"/>
    <a:srgbClr val="FFC000"/>
    <a:srgbClr val="0000FF"/>
    <a:srgbClr val="E46C0A"/>
    <a:srgbClr val="FFFFFF"/>
    <a:srgbClr val="D7DFE5"/>
    <a:srgbClr val="A2C9F4"/>
    <a:srgbClr val="169ACD"/>
    <a:srgbClr val="7CC110"/>
    <a:srgbClr val="2C8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238" autoAdjust="0"/>
    <p:restoredTop sz="94660"/>
  </p:normalViewPr>
  <p:slideViewPr>
    <p:cSldViewPr showGuides="1">
      <p:cViewPr varScale="1">
        <p:scale>
          <a:sx n="135" d="100"/>
          <a:sy n="135" d="100"/>
        </p:scale>
        <p:origin x="-1253" y="-1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8" d="100"/>
          <a:sy n="108" d="100"/>
        </p:scale>
        <p:origin x="-3682"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F4BBBC-A9AF-4B0F-A357-3EE7FA8880E5}" type="datetimeFigureOut">
              <a:rPr lang="en-US" smtClean="0"/>
              <a:t>4/24/2018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96F8F8-29EE-41CF-89F5-291C76CFC755}" type="slidenum">
              <a:rPr lang="en-US" smtClean="0"/>
              <a:t>‹#›</a:t>
            </a:fld>
            <a:endParaRPr lang="en-US"/>
          </a:p>
        </p:txBody>
      </p:sp>
    </p:spTree>
    <p:extLst>
      <p:ext uri="{BB962C8B-B14F-4D97-AF65-F5344CB8AC3E}">
        <p14:creationId xmlns:p14="http://schemas.microsoft.com/office/powerpoint/2010/main" val="28758614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66454-1097-4EF2-ACD0-3095DF8588BC}" type="datetimeFigureOut">
              <a:rPr lang="en-US" smtClean="0"/>
              <a:t>4/24/2018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370D4-B2C9-4EE1-AED1-60D0B85A74E5}" type="slidenum">
              <a:rPr lang="en-US" smtClean="0"/>
              <a:t>‹#›</a:t>
            </a:fld>
            <a:endParaRPr lang="en-US"/>
          </a:p>
        </p:txBody>
      </p:sp>
    </p:spTree>
    <p:extLst>
      <p:ext uri="{BB962C8B-B14F-4D97-AF65-F5344CB8AC3E}">
        <p14:creationId xmlns:p14="http://schemas.microsoft.com/office/powerpoint/2010/main" val="18786348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632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447800"/>
            <a:ext cx="7772400" cy="1631216"/>
          </a:xfrm>
        </p:spPr>
        <p:txBody>
          <a:bodyPr tIns="137160" bIns="137160"/>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14478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028495" y="5586184"/>
            <a:ext cx="3084246" cy="6839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604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ustDataLst>
      <p:tags r:id="rId1"/>
    </p:custDataLst>
    <p:extLst>
      <p:ext uri="{BB962C8B-B14F-4D97-AF65-F5344CB8AC3E}">
        <p14:creationId xmlns:p14="http://schemas.microsoft.com/office/powerpoint/2010/main" val="1507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140225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277127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5105400"/>
          </a:xfrm>
        </p:spPr>
        <p:txBody>
          <a:bodyPr/>
          <a:lstStyle>
            <a:lvl1pPr>
              <a:buClr>
                <a:srgbClr val="E46C0A"/>
              </a:buClr>
              <a:defRPr/>
            </a:lvl1pPr>
            <a:lvl2pPr>
              <a:buClr>
                <a:srgbClr val="7CC110"/>
              </a:buClr>
              <a:defRPr/>
            </a:lvl2pPr>
            <a:lvl3pPr marL="1023938" indent="-228600">
              <a:buClr>
                <a:srgbClr val="169ACD"/>
              </a:buClr>
              <a:defRPr/>
            </a:lvl3pPr>
            <a:lvl4pPr marL="1376363" indent="-227013">
              <a:buClr>
                <a:srgbClr val="2C8565"/>
              </a:buClr>
              <a:defRPr/>
            </a:lvl4pPr>
            <a:lvl5pPr marL="1716088" indent="-228600">
              <a:buClr>
                <a:srgbClr val="006A9F"/>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146313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710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800600"/>
          </a:xfrm>
        </p:spPr>
        <p:txBody>
          <a:bodyPr/>
          <a:lstStyle>
            <a:lvl1pPr>
              <a:buClr>
                <a:srgbClr val="E46C0A"/>
              </a:buClr>
              <a:defRPr/>
            </a:lvl1pPr>
            <a:lvl2pPr>
              <a:buClr>
                <a:srgbClr val="7CC110"/>
              </a:buClr>
              <a:defRPr/>
            </a:lvl2pPr>
            <a:lvl3pPr marL="1023938" indent="-228600">
              <a:buClr>
                <a:srgbClr val="169ACD"/>
              </a:buClr>
              <a:defRPr/>
            </a:lvl3pPr>
            <a:lvl4pPr marL="1376363" indent="-227013">
              <a:buClr>
                <a:srgbClr val="2C8565"/>
              </a:buClr>
              <a:defRPr/>
            </a:lvl4pPr>
            <a:lvl5pPr marL="1716088" indent="-228600">
              <a:buClr>
                <a:srgbClr val="006A9F"/>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3" hasCustomPrompt="1"/>
          </p:nvPr>
        </p:nvSpPr>
        <p:spPr>
          <a:xfrm>
            <a:off x="461604" y="152460"/>
            <a:ext cx="8225196" cy="400050"/>
          </a:xfrm>
        </p:spPr>
        <p:txBody>
          <a:bodyPr tIns="0" anchor="t" anchorCtr="0">
            <a:noAutofit/>
          </a:bodyPr>
          <a:lstStyle>
            <a:lvl1pPr marL="0" indent="0">
              <a:buNone/>
              <a:defRPr sz="2400" b="1" i="1">
                <a:solidFill>
                  <a:srgbClr val="006A9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kicker style</a:t>
            </a:r>
          </a:p>
        </p:txBody>
      </p:sp>
    </p:spTree>
    <p:custDataLst>
      <p:tags r:id="rId1"/>
    </p:custDataLst>
    <p:extLst>
      <p:ext uri="{BB962C8B-B14F-4D97-AF65-F5344CB8AC3E}">
        <p14:creationId xmlns:p14="http://schemas.microsoft.com/office/powerpoint/2010/main" val="218080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ustDataLst>
      <p:tags r:id="rId1"/>
    </p:custDataLst>
    <p:extLst>
      <p:ext uri="{BB962C8B-B14F-4D97-AF65-F5344CB8AC3E}">
        <p14:creationId xmlns:p14="http://schemas.microsoft.com/office/powerpoint/2010/main" val="99175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240743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121960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203662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3625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ustDataLst>
      <p:tags r:id="rId1"/>
    </p:custDataLst>
    <p:extLst>
      <p:ext uri="{BB962C8B-B14F-4D97-AF65-F5344CB8AC3E}">
        <p14:creationId xmlns:p14="http://schemas.microsoft.com/office/powerpoint/2010/main" val="226235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677108"/>
          </a:xfrm>
          <a:prstGeom prst="rect">
            <a:avLst/>
          </a:prstGeom>
          <a:solidFill>
            <a:srgbClr val="2C8565"/>
          </a:solidFill>
        </p:spPr>
        <p:txBody>
          <a:bodyPr vert="horz" lIns="182880" tIns="91440" rIns="91440" bIns="9144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457200" y="6324600"/>
            <a:ext cx="8229600" cy="0"/>
          </a:xfrm>
          <a:prstGeom prst="line">
            <a:avLst/>
          </a:prstGeom>
          <a:ln w="38100">
            <a:solidFill>
              <a:srgbClr val="7CC1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913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ctr" defTabSz="914400" rtl="0" eaLnBrk="1" latinLnBrk="0" hangingPunct="1">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4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slide" Target="slide4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slide" Target="slide4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slide" Target="slide4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slide" Target="slide49.xml"/></Relationships>
</file>

<file path=ppt/slides/_rels/slide1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slide" Target="slide4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1.png"/><Relationship Id="rId4" Type="http://schemas.openxmlformats.org/officeDocument/2006/relationships/slide" Target="slide4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 Target="slide49.xml"/></Relationships>
</file>

<file path=ppt/slides/_rels/slide1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5.xml"/><Relationship Id="rId3" Type="http://schemas.openxmlformats.org/officeDocument/2006/relationships/slide" Target="slide5.xml"/><Relationship Id="rId7" Type="http://schemas.openxmlformats.org/officeDocument/2006/relationships/slide" Target="slide12.xml"/><Relationship Id="rId12" Type="http://schemas.openxmlformats.org/officeDocument/2006/relationships/slide" Target="slide34.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33.xml"/><Relationship Id="rId5" Type="http://schemas.openxmlformats.org/officeDocument/2006/relationships/slide" Target="slide8.xml"/><Relationship Id="rId10" Type="http://schemas.openxmlformats.org/officeDocument/2006/relationships/slide" Target="slide31.xml"/><Relationship Id="rId4" Type="http://schemas.openxmlformats.org/officeDocument/2006/relationships/slide" Target="slide6.xml"/><Relationship Id="rId9" Type="http://schemas.openxmlformats.org/officeDocument/2006/relationships/slide" Target="slide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5.png"/><Relationship Id="rId5" Type="http://schemas.openxmlformats.org/officeDocument/2006/relationships/slide" Target="slide49.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7.png"/><Relationship Id="rId5" Type="http://schemas.openxmlformats.org/officeDocument/2006/relationships/slide" Target="slide49.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slide" Target="slide49.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slide" Target="slide49.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86.xml"/><Relationship Id="rId3" Type="http://schemas.openxmlformats.org/officeDocument/2006/relationships/slide" Target="slide38.xml"/><Relationship Id="rId7" Type="http://schemas.openxmlformats.org/officeDocument/2006/relationships/slide" Target="slide52.xml"/><Relationship Id="rId12" Type="http://schemas.openxmlformats.org/officeDocument/2006/relationships/slide" Target="slide80.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73.xml"/><Relationship Id="rId5" Type="http://schemas.openxmlformats.org/officeDocument/2006/relationships/slide" Target="slide42.xml"/><Relationship Id="rId10" Type="http://schemas.openxmlformats.org/officeDocument/2006/relationships/slide" Target="slide70.xml"/><Relationship Id="rId4" Type="http://schemas.openxmlformats.org/officeDocument/2006/relationships/slide" Target="slide39.xml"/><Relationship Id="rId9" Type="http://schemas.openxmlformats.org/officeDocument/2006/relationships/slide" Target="slide67.xml"/></Relationships>
</file>

<file path=ppt/slides/_rels/slide3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slide" Target="slide4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slide" Target="slide4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4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4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slide" Target="slide49.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5.png"/><Relationship Id="rId5" Type="http://schemas.openxmlformats.org/officeDocument/2006/relationships/slide" Target="slide49.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slide" Target="slide3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slide" Target="slide34.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slide" Target="slide34.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slide" Target="slide34.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slide" Target="slide4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slide" Target="slide49.xml"/><Relationship Id="rId5" Type="http://schemas.openxmlformats.org/officeDocument/2006/relationships/image" Target="../media/image40.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slide" Target="slide49.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slide" Target="slide4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slide" Target="slide49.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slide" Target="slide49.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56.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support.office.com/en-us/article/view-the-version-history-of-an-item-or-file-in-a-list-or-library-53262060-5092-424d-a50b-c798b0ec32b1#ID0EAAGAAA=2010." TargetMode="External"/><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slide" Target="slide49.xml"/></Relationships>
</file>

<file path=ppt/slides/_rels/slide5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4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4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 Target="slide73.xml"/><Relationship Id="rId1" Type="http://schemas.openxmlformats.org/officeDocument/2006/relationships/slideLayout" Target="../slideLayouts/slideLayout7.xml"/><Relationship Id="rId5" Type="http://schemas.openxmlformats.org/officeDocument/2006/relationships/image" Target="../media/image68.gif"/><Relationship Id="rId4" Type="http://schemas.openxmlformats.org/officeDocument/2006/relationships/slide" Target="slide49.xml"/></Relationships>
</file>

<file path=ppt/slides/_rels/slide7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 Target="slide49.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 Target="slide49.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7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s://projects.lm.doe.gov/SharePointHowTo/SitePages/SharePoint%20FAQs.aspx" TargetMode="External"/><Relationship Id="rId2" Type="http://schemas.openxmlformats.org/officeDocument/2006/relationships/hyperlink" Target="https://projects.lm.doe.gov/SharePointHowTo/SitePages/Home.aspx" TargetMode="Externa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hyperlink" Target="https://www.lynda.com/SharePoint-2010-tutorials/getting-started/65715-2.html?srchtrk=index:1%0alinktypeid:2%0aq:Learning+SharePoint+2010%0apage:1%0as:relevance%0asa:true%0aproducttypeid:2" TargetMode="External"/><Relationship Id="rId4" Type="http://schemas.openxmlformats.org/officeDocument/2006/relationships/hyperlink" Target="https://www.lynda.com/SharePoint-2010-tutorials/essential-training/65720-2.html" TargetMode="External"/></Relationships>
</file>

<file path=ppt/slides/_rels/slide8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slide" Target="slide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786354"/>
            <a:ext cx="7772400" cy="954107"/>
          </a:xfrm>
        </p:spPr>
        <p:txBody>
          <a:bodyPr/>
          <a:lstStyle/>
          <a:p>
            <a:r>
              <a:rPr lang="en-US" dirty="0" smtClean="0"/>
              <a:t>SharePoint Training</a:t>
            </a:r>
            <a:endParaRPr lang="en-US" dirty="0"/>
          </a:p>
        </p:txBody>
      </p:sp>
      <p:sp>
        <p:nvSpPr>
          <p:cNvPr id="3" name="Subtitle 2"/>
          <p:cNvSpPr>
            <a:spLocks noGrp="1"/>
          </p:cNvSpPr>
          <p:nvPr>
            <p:ph type="subTitle" idx="1"/>
          </p:nvPr>
        </p:nvSpPr>
        <p:spPr/>
        <p:txBody>
          <a:bodyPr/>
          <a:lstStyle/>
          <a:p>
            <a:r>
              <a:rPr lang="en-US" dirty="0" smtClean="0"/>
              <a:t>Administrative Group Summit</a:t>
            </a:r>
            <a:endParaRPr lang="en-US" dirty="0"/>
          </a:p>
        </p:txBody>
      </p:sp>
    </p:spTree>
    <p:custDataLst>
      <p:tags r:id="rId1"/>
    </p:custDataLst>
    <p:extLst>
      <p:ext uri="{BB962C8B-B14F-4D97-AF65-F5344CB8AC3E}">
        <p14:creationId xmlns:p14="http://schemas.microsoft.com/office/powerpoint/2010/main" val="147621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Creating a List or Library</a:t>
            </a:r>
            <a:endParaRPr lang="en-US" dirty="0"/>
          </a:p>
        </p:txBody>
      </p:sp>
      <p:sp>
        <p:nvSpPr>
          <p:cNvPr id="3" name="Content Placeholder 2"/>
          <p:cNvSpPr>
            <a:spLocks noGrp="1"/>
          </p:cNvSpPr>
          <p:nvPr>
            <p:ph idx="1"/>
          </p:nvPr>
        </p:nvSpPr>
        <p:spPr>
          <a:xfrm>
            <a:off x="457200" y="1143000"/>
            <a:ext cx="3810000" cy="4648200"/>
          </a:xfrm>
        </p:spPr>
        <p:txBody>
          <a:bodyPr/>
          <a:lstStyle/>
          <a:p>
            <a:pPr marL="0" indent="0">
              <a:buNone/>
            </a:pPr>
            <a:r>
              <a:rPr lang="en-US" dirty="0"/>
              <a:t>To </a:t>
            </a:r>
            <a:r>
              <a:rPr lang="en-US" dirty="0" smtClean="0"/>
              <a:t>create a new list or library:</a:t>
            </a:r>
          </a:p>
          <a:p>
            <a:pPr marL="0" indent="0">
              <a:buNone/>
            </a:pPr>
            <a:endParaRPr lang="en-US" dirty="0" smtClean="0"/>
          </a:p>
          <a:p>
            <a:r>
              <a:rPr lang="en-US" dirty="0" smtClean="0"/>
              <a:t>Go to </a:t>
            </a:r>
            <a:r>
              <a:rPr lang="en-US" b="1" dirty="0" smtClean="0"/>
              <a:t>All Site Content</a:t>
            </a:r>
            <a:r>
              <a:rPr lang="en-US" dirty="0" smtClean="0"/>
              <a:t>, located on the bottom of the left-hand navigation menu on any page.</a:t>
            </a:r>
          </a:p>
          <a:p>
            <a:r>
              <a:rPr lang="en-US" dirty="0" smtClean="0"/>
              <a:t>Click </a:t>
            </a:r>
            <a:r>
              <a:rPr lang="en-US" b="1" dirty="0" smtClean="0"/>
              <a:t>Create</a:t>
            </a:r>
            <a:r>
              <a:rPr lang="en-US" dirty="0" smtClean="0"/>
              <a:t> at the top of the page.</a:t>
            </a:r>
          </a:p>
          <a:p>
            <a:endParaRPr lang="en-US" dirty="0"/>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grpSp>
        <p:nvGrpSpPr>
          <p:cNvPr id="4" name="Group 3"/>
          <p:cNvGrpSpPr/>
          <p:nvPr/>
        </p:nvGrpSpPr>
        <p:grpSpPr>
          <a:xfrm>
            <a:off x="4533900" y="1106830"/>
            <a:ext cx="1447800" cy="3922370"/>
            <a:chOff x="4419600" y="1106830"/>
            <a:chExt cx="1562100" cy="4227170"/>
          </a:xfrm>
        </p:grpSpPr>
        <p:sp>
          <p:nvSpPr>
            <p:cNvPr id="32" name="Rectangle 31"/>
            <p:cNvSpPr/>
            <p:nvPr/>
          </p:nvSpPr>
          <p:spPr>
            <a:xfrm>
              <a:off x="4419600" y="1219200"/>
              <a:ext cx="1447800" cy="41148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1106830"/>
              <a:ext cx="1447800" cy="415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3429000" y="5410200"/>
            <a:ext cx="5257800" cy="762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334000"/>
            <a:ext cx="51625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89843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Creating a List or Library</a:t>
            </a:r>
            <a:endParaRPr lang="en-US" dirty="0"/>
          </a:p>
        </p:txBody>
      </p:sp>
      <p:sp>
        <p:nvSpPr>
          <p:cNvPr id="3" name="Content Placeholder 2"/>
          <p:cNvSpPr>
            <a:spLocks noGrp="1"/>
          </p:cNvSpPr>
          <p:nvPr>
            <p:ph idx="1"/>
          </p:nvPr>
        </p:nvSpPr>
        <p:spPr>
          <a:xfrm>
            <a:off x="381000" y="1143000"/>
            <a:ext cx="8534400" cy="1219200"/>
          </a:xfrm>
        </p:spPr>
        <p:txBody>
          <a:bodyPr>
            <a:normAutofit fontScale="85000" lnSpcReduction="20000"/>
          </a:bodyPr>
          <a:lstStyle/>
          <a:p>
            <a:r>
              <a:rPr lang="en-US" dirty="0" smtClean="0"/>
              <a:t>Select the thing you want to create. Use the filters on the left to display fewer options. </a:t>
            </a:r>
          </a:p>
          <a:p>
            <a:r>
              <a:rPr lang="en-US" dirty="0" smtClean="0"/>
              <a:t>Give the list or library a name and click </a:t>
            </a:r>
            <a:r>
              <a:rPr lang="en-US" b="1" dirty="0" smtClean="0"/>
              <a:t>Create</a:t>
            </a:r>
            <a:r>
              <a:rPr lang="en-US" dirty="0" smtClean="0"/>
              <a:t>. </a:t>
            </a:r>
          </a:p>
          <a:p>
            <a:r>
              <a:rPr lang="en-US" b="1" dirty="0" smtClean="0"/>
              <a:t>More Options</a:t>
            </a:r>
            <a:r>
              <a:rPr lang="en-US" dirty="0" smtClean="0"/>
              <a:t> will give you the choice to add a link to the left-hand navigation menu.</a:t>
            </a:r>
            <a:endParaRPr lang="en-US" b="1" dirty="0" smtClean="0"/>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grpSp>
        <p:nvGrpSpPr>
          <p:cNvPr id="5" name="Group 4"/>
          <p:cNvGrpSpPr/>
          <p:nvPr/>
        </p:nvGrpSpPr>
        <p:grpSpPr>
          <a:xfrm>
            <a:off x="519506" y="2438400"/>
            <a:ext cx="6934200" cy="3610665"/>
            <a:chOff x="2286000" y="3120149"/>
            <a:chExt cx="6470650" cy="3052051"/>
          </a:xfrm>
        </p:grpSpPr>
        <p:sp>
          <p:nvSpPr>
            <p:cNvPr id="8" name="Rectangle 7"/>
            <p:cNvSpPr/>
            <p:nvPr/>
          </p:nvSpPr>
          <p:spPr>
            <a:xfrm>
              <a:off x="2286000" y="3276600"/>
              <a:ext cx="6400800" cy="2895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120149"/>
              <a:ext cx="639445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Oval 5"/>
          <p:cNvSpPr/>
          <p:nvPr/>
        </p:nvSpPr>
        <p:spPr>
          <a:xfrm>
            <a:off x="601165" y="2895600"/>
            <a:ext cx="1151436" cy="3081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3886200"/>
            <a:ext cx="1676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8396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Adding Columns</a:t>
            </a:r>
            <a:endParaRPr lang="en-US" dirty="0"/>
          </a:p>
        </p:txBody>
      </p:sp>
      <p:sp>
        <p:nvSpPr>
          <p:cNvPr id="3" name="Content Placeholder 2"/>
          <p:cNvSpPr>
            <a:spLocks noGrp="1"/>
          </p:cNvSpPr>
          <p:nvPr>
            <p:ph idx="1"/>
          </p:nvPr>
        </p:nvSpPr>
        <p:spPr>
          <a:xfrm>
            <a:off x="457200" y="1142999"/>
            <a:ext cx="8229600" cy="2209801"/>
          </a:xfrm>
        </p:spPr>
        <p:txBody>
          <a:bodyPr/>
          <a:lstStyle/>
          <a:p>
            <a:pPr marL="0" indent="0">
              <a:buNone/>
            </a:pPr>
            <a:r>
              <a:rPr lang="en-US" dirty="0" smtClean="0"/>
              <a:t>You can add existing site columns or create custom columns for any list or library. </a:t>
            </a:r>
          </a:p>
          <a:p>
            <a:pPr marL="0" indent="0">
              <a:buNone/>
            </a:pPr>
            <a:endParaRPr lang="en-US" dirty="0"/>
          </a:p>
          <a:p>
            <a:pPr marL="0" indent="0">
              <a:buNone/>
            </a:pPr>
            <a:r>
              <a:rPr lang="en-US" dirty="0" smtClean="0"/>
              <a:t>To add columns, navigate to the list or library and go to </a:t>
            </a:r>
            <a:r>
              <a:rPr lang="en-US" b="1" dirty="0" smtClean="0"/>
              <a:t>List (Library Tools &gt; List (Library) &gt; List (Library) Settings</a:t>
            </a:r>
            <a:r>
              <a:rPr lang="en-US" dirty="0" smtClean="0"/>
              <a:t>. </a:t>
            </a:r>
            <a:endParaRPr lang="en-US" dirty="0"/>
          </a:p>
        </p:txBody>
      </p:sp>
      <p:sp>
        <p:nvSpPr>
          <p:cNvPr id="32" name="Rectangle 31"/>
          <p:cNvSpPr/>
          <p:nvPr/>
        </p:nvSpPr>
        <p:spPr>
          <a:xfrm>
            <a:off x="76200" y="4217458"/>
            <a:ext cx="8686800" cy="10668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3988858"/>
            <a:ext cx="8686799" cy="116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63998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Adding Columns</a:t>
            </a:r>
            <a:endParaRPr lang="en-US" dirty="0"/>
          </a:p>
        </p:txBody>
      </p:sp>
      <p:sp>
        <p:nvSpPr>
          <p:cNvPr id="3" name="Content Placeholder 2"/>
          <p:cNvSpPr>
            <a:spLocks noGrp="1"/>
          </p:cNvSpPr>
          <p:nvPr>
            <p:ph idx="1"/>
          </p:nvPr>
        </p:nvSpPr>
        <p:spPr>
          <a:xfrm>
            <a:off x="457200" y="1142999"/>
            <a:ext cx="8229600" cy="2209801"/>
          </a:xfrm>
        </p:spPr>
        <p:txBody>
          <a:bodyPr/>
          <a:lstStyle/>
          <a:p>
            <a:pPr marL="0" indent="0">
              <a:buNone/>
            </a:pPr>
            <a:r>
              <a:rPr lang="en-US" dirty="0" smtClean="0"/>
              <a:t>Under </a:t>
            </a:r>
            <a:r>
              <a:rPr lang="en-US" b="1" dirty="0" smtClean="0"/>
              <a:t>Columns</a:t>
            </a:r>
            <a:r>
              <a:rPr lang="en-US" dirty="0" smtClean="0"/>
              <a:t> select </a:t>
            </a:r>
            <a:r>
              <a:rPr lang="en-US" b="1" dirty="0" smtClean="0"/>
              <a:t>Add from existing site columns</a:t>
            </a:r>
            <a:r>
              <a:rPr lang="en-US" dirty="0"/>
              <a:t> </a:t>
            </a:r>
            <a:r>
              <a:rPr lang="en-US" dirty="0" smtClean="0"/>
              <a:t>or </a:t>
            </a:r>
            <a:r>
              <a:rPr lang="en-US" b="1" dirty="0" smtClean="0"/>
              <a:t>Create column</a:t>
            </a:r>
            <a:r>
              <a:rPr lang="en-US" dirty="0" smtClean="0"/>
              <a:t> based on your needs. </a:t>
            </a:r>
            <a:endParaRPr lang="en-US" b="1" dirty="0"/>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grpSp>
        <p:nvGrpSpPr>
          <p:cNvPr id="4" name="Group 3"/>
          <p:cNvGrpSpPr/>
          <p:nvPr/>
        </p:nvGrpSpPr>
        <p:grpSpPr>
          <a:xfrm>
            <a:off x="246361" y="2929540"/>
            <a:ext cx="8489950" cy="2425700"/>
            <a:chOff x="349250" y="2959100"/>
            <a:chExt cx="8121650" cy="2209800"/>
          </a:xfrm>
        </p:grpSpPr>
        <p:sp>
          <p:nvSpPr>
            <p:cNvPr id="32" name="Rectangle 31"/>
            <p:cNvSpPr/>
            <p:nvPr/>
          </p:nvSpPr>
          <p:spPr>
            <a:xfrm>
              <a:off x="349250" y="3111500"/>
              <a:ext cx="7924800" cy="20574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59100"/>
              <a:ext cx="80137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ustDataLst>
      <p:tags r:id="rId1"/>
    </p:custDataLst>
    <p:extLst>
      <p:ext uri="{BB962C8B-B14F-4D97-AF65-F5344CB8AC3E}">
        <p14:creationId xmlns:p14="http://schemas.microsoft.com/office/powerpoint/2010/main" val="1140042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Adding Columns</a:t>
            </a:r>
            <a:endParaRPr lang="en-US" dirty="0"/>
          </a:p>
        </p:txBody>
      </p:sp>
      <p:sp>
        <p:nvSpPr>
          <p:cNvPr id="3" name="Content Placeholder 2"/>
          <p:cNvSpPr>
            <a:spLocks noGrp="1"/>
          </p:cNvSpPr>
          <p:nvPr>
            <p:ph idx="1"/>
          </p:nvPr>
        </p:nvSpPr>
        <p:spPr>
          <a:xfrm>
            <a:off x="457200" y="1142999"/>
            <a:ext cx="2209800" cy="5029201"/>
          </a:xfrm>
        </p:spPr>
        <p:txBody>
          <a:bodyPr/>
          <a:lstStyle/>
          <a:p>
            <a:pPr marL="0" indent="0">
              <a:buNone/>
            </a:pPr>
            <a:r>
              <a:rPr lang="en-US" dirty="0" smtClean="0"/>
              <a:t>If choosing to create a column, select the options for the column. </a:t>
            </a:r>
          </a:p>
          <a:p>
            <a:pPr marL="0" indent="0">
              <a:buNone/>
            </a:pPr>
            <a:r>
              <a:rPr lang="en-US" dirty="0" smtClean="0"/>
              <a:t>After making the column selections, click </a:t>
            </a:r>
            <a:r>
              <a:rPr lang="en-US" b="1" dirty="0" smtClean="0"/>
              <a:t>OK</a:t>
            </a:r>
            <a:r>
              <a:rPr lang="en-US" dirty="0" smtClean="0"/>
              <a:t>.</a:t>
            </a:r>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32" name="Rectangle 31"/>
          <p:cNvSpPr/>
          <p:nvPr/>
        </p:nvSpPr>
        <p:spPr>
          <a:xfrm>
            <a:off x="3048000" y="1219200"/>
            <a:ext cx="4800600" cy="4953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066800"/>
            <a:ext cx="4876800" cy="499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86196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30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Creating Views</a:t>
            </a:r>
            <a:endParaRPr lang="en-US" dirty="0"/>
          </a:p>
        </p:txBody>
      </p:sp>
      <p:sp>
        <p:nvSpPr>
          <p:cNvPr id="3" name="Content Placeholder 2"/>
          <p:cNvSpPr>
            <a:spLocks noGrp="1"/>
          </p:cNvSpPr>
          <p:nvPr>
            <p:ph idx="1"/>
          </p:nvPr>
        </p:nvSpPr>
        <p:spPr>
          <a:xfrm>
            <a:off x="457200" y="1143000"/>
            <a:ext cx="8012112" cy="1600200"/>
          </a:xfrm>
        </p:spPr>
        <p:txBody>
          <a:bodyPr/>
          <a:lstStyle/>
          <a:p>
            <a:pPr marL="0" indent="0">
              <a:buNone/>
            </a:pPr>
            <a:r>
              <a:rPr lang="en-US" dirty="0" smtClean="0"/>
              <a:t>Multiple views can be created for any list or library by going to </a:t>
            </a:r>
            <a:r>
              <a:rPr lang="en-US" b="1" dirty="0" smtClean="0"/>
              <a:t>List (Library) Tools &gt; List (Library) &gt; Create View</a:t>
            </a:r>
            <a:r>
              <a:rPr lang="en-US" dirty="0" smtClean="0"/>
              <a:t>. </a:t>
            </a:r>
            <a:endParaRPr lang="en-US" dirty="0"/>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grpSp>
        <p:nvGrpSpPr>
          <p:cNvPr id="5" name="Group 4"/>
          <p:cNvGrpSpPr/>
          <p:nvPr/>
        </p:nvGrpSpPr>
        <p:grpSpPr>
          <a:xfrm>
            <a:off x="304800" y="3581400"/>
            <a:ext cx="8305800" cy="2103253"/>
            <a:chOff x="304800" y="3154547"/>
            <a:chExt cx="8305800" cy="2103253"/>
          </a:xfrm>
        </p:grpSpPr>
        <p:sp>
          <p:nvSpPr>
            <p:cNvPr id="32" name="Rectangle 31"/>
            <p:cNvSpPr/>
            <p:nvPr/>
          </p:nvSpPr>
          <p:spPr>
            <a:xfrm>
              <a:off x="304800" y="3276600"/>
              <a:ext cx="8229600" cy="19812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54547"/>
              <a:ext cx="8153400" cy="199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971800" y="3154547"/>
              <a:ext cx="1295400" cy="27445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619500" y="3429000"/>
              <a:ext cx="723900" cy="381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419600" y="3810000"/>
              <a:ext cx="723900" cy="990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73837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Creating Views</a:t>
            </a:r>
            <a:endParaRPr lang="en-US" dirty="0"/>
          </a:p>
        </p:txBody>
      </p:sp>
      <p:sp>
        <p:nvSpPr>
          <p:cNvPr id="3" name="Content Placeholder 2"/>
          <p:cNvSpPr>
            <a:spLocks noGrp="1"/>
          </p:cNvSpPr>
          <p:nvPr>
            <p:ph idx="1"/>
          </p:nvPr>
        </p:nvSpPr>
        <p:spPr>
          <a:xfrm>
            <a:off x="457200" y="1143000"/>
            <a:ext cx="8012112" cy="762000"/>
          </a:xfrm>
        </p:spPr>
        <p:txBody>
          <a:bodyPr/>
          <a:lstStyle/>
          <a:p>
            <a:pPr marL="0" indent="0">
              <a:buNone/>
            </a:pPr>
            <a:r>
              <a:rPr lang="en-US" dirty="0" smtClean="0"/>
              <a:t>Select one of the formats to begin from scratch or select an existing view to modify it to create a new one. </a:t>
            </a:r>
            <a:endParaRPr lang="en-US" dirty="0"/>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32" name="Rectangle 31"/>
          <p:cNvSpPr/>
          <p:nvPr/>
        </p:nvSpPr>
        <p:spPr>
          <a:xfrm>
            <a:off x="990600" y="2133600"/>
            <a:ext cx="6705600" cy="4038599"/>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905000"/>
            <a:ext cx="6720516" cy="410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83011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81733" y="2095500"/>
            <a:ext cx="3905067" cy="38481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677108"/>
          </a:xfrm>
        </p:spPr>
        <p:txBody>
          <a:bodyPr/>
          <a:lstStyle/>
          <a:p>
            <a:r>
              <a:rPr lang="en-US" dirty="0" smtClean="0"/>
              <a:t>Creating Views</a:t>
            </a:r>
            <a:endParaRPr lang="en-US" dirty="0"/>
          </a:p>
        </p:txBody>
      </p:sp>
      <p:sp>
        <p:nvSpPr>
          <p:cNvPr id="3" name="Content Placeholder 2"/>
          <p:cNvSpPr>
            <a:spLocks noGrp="1"/>
          </p:cNvSpPr>
          <p:nvPr>
            <p:ph idx="1"/>
          </p:nvPr>
        </p:nvSpPr>
        <p:spPr>
          <a:xfrm>
            <a:off x="457200" y="1143000"/>
            <a:ext cx="8012112" cy="762000"/>
          </a:xfrm>
        </p:spPr>
        <p:txBody>
          <a:bodyPr/>
          <a:lstStyle/>
          <a:p>
            <a:pPr marL="0" indent="0">
              <a:buNone/>
            </a:pPr>
            <a:r>
              <a:rPr lang="en-US" dirty="0" smtClean="0"/>
              <a:t>Name the view, select the audience (public or personal), the columns to display, and sorting and grouping options.</a:t>
            </a:r>
            <a:endParaRPr lang="en-US" dirty="0"/>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32" name="Rectangle 31"/>
          <p:cNvSpPr/>
          <p:nvPr/>
        </p:nvSpPr>
        <p:spPr>
          <a:xfrm>
            <a:off x="304800" y="2133600"/>
            <a:ext cx="4114800" cy="4038599"/>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05000"/>
            <a:ext cx="4162973"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2341" y="1981198"/>
            <a:ext cx="3924667" cy="380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29400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11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pPr lvl="0"/>
            <a:r>
              <a:rPr lang="en-US" dirty="0">
                <a:hlinkClick r:id="rId2" action="ppaction://hlinksldjump"/>
              </a:rPr>
              <a:t>Why SharePoint</a:t>
            </a:r>
            <a:endParaRPr lang="en-US" dirty="0"/>
          </a:p>
          <a:p>
            <a:pPr lvl="0"/>
            <a:r>
              <a:rPr lang="en-US" dirty="0">
                <a:hlinkClick r:id="rId3" action="ppaction://hlinksldjump"/>
              </a:rPr>
              <a:t>Browser Requirements</a:t>
            </a:r>
            <a:endParaRPr lang="en-US" dirty="0"/>
          </a:p>
          <a:p>
            <a:pPr lvl="0"/>
            <a:r>
              <a:rPr lang="en-US" dirty="0">
                <a:hlinkClick r:id="rId4" action="ppaction://hlinksldjump"/>
              </a:rPr>
              <a:t>Terminology</a:t>
            </a:r>
            <a:endParaRPr lang="en-US" dirty="0"/>
          </a:p>
          <a:p>
            <a:pPr lvl="0"/>
            <a:r>
              <a:rPr lang="en-US" dirty="0">
                <a:hlinkClick r:id="rId5" action="ppaction://hlinksldjump"/>
              </a:rPr>
              <a:t>Lists and Libraries</a:t>
            </a:r>
            <a:endParaRPr lang="en-US" dirty="0"/>
          </a:p>
          <a:p>
            <a:pPr lvl="1"/>
            <a:r>
              <a:rPr lang="en-US" dirty="0">
                <a:hlinkClick r:id="rId6" action="ppaction://hlinksldjump"/>
              </a:rPr>
              <a:t>Creating a List or Library</a:t>
            </a:r>
            <a:endParaRPr lang="en-US" dirty="0"/>
          </a:p>
          <a:p>
            <a:pPr lvl="1"/>
            <a:r>
              <a:rPr lang="en-US" dirty="0">
                <a:hlinkClick r:id="rId7" action="ppaction://hlinksldjump"/>
              </a:rPr>
              <a:t>Adding Columns</a:t>
            </a:r>
            <a:endParaRPr lang="en-US" dirty="0"/>
          </a:p>
          <a:p>
            <a:pPr lvl="0"/>
            <a:r>
              <a:rPr lang="en-US" dirty="0" smtClean="0">
                <a:hlinkClick r:id="rId8" action="ppaction://hlinksldjump"/>
              </a:rPr>
              <a:t>Uploading Files</a:t>
            </a:r>
            <a:endParaRPr lang="en-US" dirty="0"/>
          </a:p>
          <a:p>
            <a:pPr lvl="0"/>
            <a:r>
              <a:rPr lang="en-US" dirty="0">
                <a:hlinkClick r:id="rId9" action="ppaction://hlinksldjump"/>
              </a:rPr>
              <a:t>Updating List/Library </a:t>
            </a:r>
            <a:r>
              <a:rPr lang="en-US" dirty="0" smtClean="0">
                <a:hlinkClick r:id="rId9" action="ppaction://hlinksldjump"/>
              </a:rPr>
              <a:t>Columns</a:t>
            </a:r>
          </a:p>
          <a:p>
            <a:pPr lvl="0"/>
            <a:r>
              <a:rPr lang="en-US" dirty="0" smtClean="0">
                <a:hlinkClick r:id="rId10" action="ppaction://hlinksldjump"/>
              </a:rPr>
              <a:t>Updating Files</a:t>
            </a:r>
            <a:endParaRPr lang="en-US" dirty="0" smtClean="0"/>
          </a:p>
          <a:p>
            <a:pPr lvl="1"/>
            <a:r>
              <a:rPr lang="en-US" dirty="0" smtClean="0">
                <a:hlinkClick r:id="rId11" action="ppaction://hlinksldjump"/>
              </a:rPr>
              <a:t>Opening Files</a:t>
            </a:r>
            <a:endParaRPr lang="en-US" dirty="0" smtClean="0"/>
          </a:p>
          <a:p>
            <a:pPr lvl="1"/>
            <a:r>
              <a:rPr lang="en-US" dirty="0">
                <a:hlinkClick r:id="rId12" action="ppaction://hlinksldjump"/>
              </a:rPr>
              <a:t>Editing Files</a:t>
            </a:r>
            <a:endParaRPr lang="en-US" dirty="0"/>
          </a:p>
          <a:p>
            <a:pPr lvl="1"/>
            <a:r>
              <a:rPr lang="en-US" dirty="0">
                <a:hlinkClick r:id="rId13" action="ppaction://hlinksldjump"/>
              </a:rPr>
              <a:t>Updating File Properties in </a:t>
            </a:r>
            <a:r>
              <a:rPr lang="en-US" dirty="0" smtClean="0">
                <a:hlinkClick r:id="rId13" action="ppaction://hlinksldjump"/>
              </a:rPr>
              <a:t>Word</a:t>
            </a:r>
            <a:endParaRPr lang="en-US" dirty="0" smtClean="0"/>
          </a:p>
          <a:p>
            <a:pPr marL="0" lvl="0" indent="0">
              <a:buNone/>
            </a:pPr>
            <a:endParaRPr lang="en-US" sz="1900" dirty="0"/>
          </a:p>
        </p:txBody>
      </p:sp>
    </p:spTree>
    <p:extLst>
      <p:ext uri="{BB962C8B-B14F-4D97-AF65-F5344CB8AC3E}">
        <p14:creationId xmlns:p14="http://schemas.microsoft.com/office/powerpoint/2010/main" val="2156249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800219"/>
          </a:xfrm>
        </p:spPr>
        <p:txBody>
          <a:bodyPr/>
          <a:lstStyle/>
          <a:p>
            <a:r>
              <a:rPr lang="en-US" dirty="0" smtClean="0"/>
              <a:t>Uploading Files</a:t>
            </a:r>
            <a:endParaRPr lang="en-US" dirty="0"/>
          </a:p>
        </p:txBody>
      </p:sp>
    </p:spTree>
    <p:extLst>
      <p:ext uri="{BB962C8B-B14F-4D97-AF65-F5344CB8AC3E}">
        <p14:creationId xmlns:p14="http://schemas.microsoft.com/office/powerpoint/2010/main" val="3853992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a:t>Uploading </a:t>
            </a:r>
            <a:r>
              <a:rPr lang="en-US" dirty="0" smtClean="0"/>
              <a:t>Files</a:t>
            </a:r>
            <a:endParaRPr lang="en-US" dirty="0"/>
          </a:p>
        </p:txBody>
      </p:sp>
      <p:sp>
        <p:nvSpPr>
          <p:cNvPr id="3" name="Content Placeholder 2"/>
          <p:cNvSpPr>
            <a:spLocks noGrp="1"/>
          </p:cNvSpPr>
          <p:nvPr>
            <p:ph idx="1"/>
          </p:nvPr>
        </p:nvSpPr>
        <p:spPr>
          <a:xfrm>
            <a:off x="457200" y="1143000"/>
            <a:ext cx="8012112" cy="914400"/>
          </a:xfrm>
        </p:spPr>
        <p:txBody>
          <a:bodyPr/>
          <a:lstStyle/>
          <a:p>
            <a:pPr marL="0" indent="0">
              <a:buNone/>
            </a:pPr>
            <a:r>
              <a:rPr lang="en-US" dirty="0"/>
              <a:t>To upload a new file, navigate to </a:t>
            </a:r>
            <a:r>
              <a:rPr lang="en-US" dirty="0" smtClean="0"/>
              <a:t>your desired library </a:t>
            </a:r>
            <a:r>
              <a:rPr lang="en-US" dirty="0"/>
              <a:t>and click </a:t>
            </a:r>
            <a:r>
              <a:rPr lang="en-US" b="1" dirty="0"/>
              <a:t>Add document</a:t>
            </a:r>
            <a:r>
              <a:rPr lang="en-US" dirty="0"/>
              <a:t> in the lower left of the library.  </a:t>
            </a:r>
          </a:p>
        </p:txBody>
      </p:sp>
      <p:sp>
        <p:nvSpPr>
          <p:cNvPr id="32" name="Rectangle 31"/>
          <p:cNvSpPr/>
          <p:nvPr/>
        </p:nvSpPr>
        <p:spPr>
          <a:xfrm>
            <a:off x="609600" y="2057400"/>
            <a:ext cx="7848600" cy="1371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799" y="1905000"/>
            <a:ext cx="7938531" cy="139260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85799" y="3019779"/>
            <a:ext cx="990600" cy="27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5"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609600" y="3776791"/>
            <a:ext cx="8012112" cy="914400"/>
          </a:xfrm>
          <a:prstGeom prst="rect">
            <a:avLst/>
          </a:prstGeom>
        </p:spPr>
        <p:txBody>
          <a:bodyPr vert="horz" lIns="91440" tIns="45720" rIns="91440" bIns="45720" rtlCol="0">
            <a:normAutofit/>
          </a:bodyPr>
          <a:lstStyle>
            <a:lvl1pPr marL="230188" indent="-230188" algn="l" defTabSz="914400" rtl="0" eaLnBrk="1" latinLnBrk="0" hangingPunct="1">
              <a:spcBef>
                <a:spcPts val="0"/>
              </a:spcBef>
              <a:spcAft>
                <a:spcPts val="800"/>
              </a:spcAft>
              <a:buClr>
                <a:srgbClr val="E46C0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7CC11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23938" indent="-228600" algn="l" defTabSz="914400" rtl="0" eaLnBrk="1" latinLnBrk="0" hangingPunct="1">
              <a:spcBef>
                <a:spcPts val="0"/>
              </a:spcBef>
              <a:spcAft>
                <a:spcPts val="800"/>
              </a:spcAft>
              <a:buClr>
                <a:srgbClr val="169AC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6363" indent="-227013" algn="l" defTabSz="914400" rtl="0" eaLnBrk="1" latinLnBrk="0" hangingPunct="1">
              <a:spcBef>
                <a:spcPts val="0"/>
              </a:spcBef>
              <a:spcAft>
                <a:spcPts val="800"/>
              </a:spcAft>
              <a:buClr>
                <a:srgbClr val="2C856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716088" indent="-228600" algn="l" defTabSz="914400" rtl="0" eaLnBrk="1" latinLnBrk="0" hangingPunct="1">
              <a:spcBef>
                <a:spcPts val="0"/>
              </a:spcBef>
              <a:spcAft>
                <a:spcPts val="800"/>
              </a:spcAft>
              <a:buClr>
                <a:srgbClr val="006A9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t>You can also go to the ribbon and click </a:t>
            </a:r>
            <a:r>
              <a:rPr lang="en-US" b="1" dirty="0" smtClean="0"/>
              <a:t>Upload document</a:t>
            </a:r>
            <a:r>
              <a:rPr lang="en-US" dirty="0" smtClean="0"/>
              <a:t>. </a:t>
            </a:r>
            <a:endParaRPr lang="en-US" dirty="0"/>
          </a:p>
        </p:txBody>
      </p:sp>
      <p:grpSp>
        <p:nvGrpSpPr>
          <p:cNvPr id="5" name="Group 4"/>
          <p:cNvGrpSpPr/>
          <p:nvPr/>
        </p:nvGrpSpPr>
        <p:grpSpPr>
          <a:xfrm>
            <a:off x="609600" y="4495801"/>
            <a:ext cx="7848600" cy="1506014"/>
            <a:chOff x="730764" y="4062935"/>
            <a:chExt cx="7460736" cy="1347265"/>
          </a:xfrm>
        </p:grpSpPr>
        <p:sp>
          <p:nvSpPr>
            <p:cNvPr id="11" name="Rectangle 10"/>
            <p:cNvSpPr/>
            <p:nvPr/>
          </p:nvSpPr>
          <p:spPr>
            <a:xfrm>
              <a:off x="730764" y="4191000"/>
              <a:ext cx="7346436" cy="12192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900" y="4062935"/>
              <a:ext cx="7340600" cy="123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1219200" y="44196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375158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a:t>Uploading </a:t>
            </a:r>
            <a:r>
              <a:rPr lang="en-US" dirty="0" smtClean="0"/>
              <a:t>Files</a:t>
            </a:r>
            <a:endParaRPr lang="en-US" dirty="0"/>
          </a:p>
        </p:txBody>
      </p:sp>
      <p:sp>
        <p:nvSpPr>
          <p:cNvPr id="3" name="Content Placeholder 2"/>
          <p:cNvSpPr>
            <a:spLocks noGrp="1"/>
          </p:cNvSpPr>
          <p:nvPr>
            <p:ph idx="1"/>
          </p:nvPr>
        </p:nvSpPr>
        <p:spPr>
          <a:xfrm>
            <a:off x="457200" y="1143000"/>
            <a:ext cx="4343400" cy="5029200"/>
          </a:xfrm>
        </p:spPr>
        <p:txBody>
          <a:bodyPr>
            <a:normAutofit fontScale="92500" lnSpcReduction="10000"/>
          </a:bodyPr>
          <a:lstStyle/>
          <a:p>
            <a:r>
              <a:rPr lang="en-US" dirty="0" smtClean="0"/>
              <a:t>Click </a:t>
            </a:r>
            <a:r>
              <a:rPr lang="en-US" b="1" dirty="0" smtClean="0"/>
              <a:t>Browse</a:t>
            </a:r>
            <a:r>
              <a:rPr lang="en-US" dirty="0" smtClean="0"/>
              <a:t> to locate a single file for upload. </a:t>
            </a:r>
          </a:p>
          <a:p>
            <a:r>
              <a:rPr lang="en-US" dirty="0" smtClean="0"/>
              <a:t>Select </a:t>
            </a:r>
            <a:r>
              <a:rPr lang="en-US" dirty="0"/>
              <a:t>the </a:t>
            </a:r>
            <a:r>
              <a:rPr lang="en-US" dirty="0" smtClean="0"/>
              <a:t>folder, </a:t>
            </a:r>
            <a:r>
              <a:rPr lang="en-US" dirty="0"/>
              <a:t>if </a:t>
            </a:r>
            <a:r>
              <a:rPr lang="en-US" dirty="0" smtClean="0"/>
              <a:t>necessary, </a:t>
            </a:r>
            <a:r>
              <a:rPr lang="en-US" dirty="0"/>
              <a:t>by clicking </a:t>
            </a:r>
            <a:r>
              <a:rPr lang="en-US" b="1" dirty="0"/>
              <a:t>Choose Folder…</a:t>
            </a:r>
            <a:r>
              <a:rPr lang="en-US" dirty="0"/>
              <a:t>(this will populate automatically if you are in a folder already). </a:t>
            </a:r>
            <a:r>
              <a:rPr lang="en-US" dirty="0" smtClean="0"/>
              <a:t/>
            </a:r>
            <a:br>
              <a:rPr lang="en-US" dirty="0" smtClean="0"/>
            </a:br>
            <a:endParaRPr lang="en-US" dirty="0" smtClean="0"/>
          </a:p>
          <a:p>
            <a:pPr marL="450850" lvl="1" indent="0">
              <a:buNone/>
            </a:pPr>
            <a:r>
              <a:rPr lang="en-US" i="1" dirty="0" smtClean="0"/>
              <a:t>Note: SharePoint’s filtering and view </a:t>
            </a:r>
            <a:br>
              <a:rPr lang="en-US" i="1" dirty="0" smtClean="0"/>
            </a:br>
            <a:r>
              <a:rPr lang="en-US" i="1" dirty="0" smtClean="0"/>
              <a:t>options make folders unnecessary in </a:t>
            </a:r>
            <a:br>
              <a:rPr lang="en-US" i="1" dirty="0" smtClean="0"/>
            </a:br>
            <a:r>
              <a:rPr lang="en-US" i="1" dirty="0" smtClean="0"/>
              <a:t>many cases. </a:t>
            </a:r>
            <a:br>
              <a:rPr lang="en-US" i="1" dirty="0" smtClean="0"/>
            </a:br>
            <a:endParaRPr lang="en-US" i="1" dirty="0"/>
          </a:p>
          <a:p>
            <a:r>
              <a:rPr lang="en-US" dirty="0" smtClean="0"/>
              <a:t>Network folder file names are limited to 250 characters including the entire file path, so names should be concise and abbreviated where possible.</a:t>
            </a:r>
          </a:p>
          <a:p>
            <a:r>
              <a:rPr lang="en-US" dirty="0" smtClean="0"/>
              <a:t>Click </a:t>
            </a:r>
            <a:r>
              <a:rPr lang="en-US" b="1" dirty="0" smtClean="0"/>
              <a:t>OK</a:t>
            </a:r>
            <a:r>
              <a:rPr lang="en-US" dirty="0" smtClean="0"/>
              <a:t> to upload the file. </a:t>
            </a:r>
            <a:endParaRPr lang="en-US" dirty="0"/>
          </a:p>
        </p:txBody>
      </p:sp>
      <p:grpSp>
        <p:nvGrpSpPr>
          <p:cNvPr id="5" name="Group 4"/>
          <p:cNvGrpSpPr/>
          <p:nvPr/>
        </p:nvGrpSpPr>
        <p:grpSpPr>
          <a:xfrm>
            <a:off x="4953000" y="3200400"/>
            <a:ext cx="3910013" cy="2895600"/>
            <a:chOff x="4953000" y="1066800"/>
            <a:chExt cx="3910013" cy="2895600"/>
          </a:xfrm>
        </p:grpSpPr>
        <p:sp>
          <p:nvSpPr>
            <p:cNvPr id="32" name="Rectangle 31"/>
            <p:cNvSpPr/>
            <p:nvPr/>
          </p:nvSpPr>
          <p:spPr>
            <a:xfrm>
              <a:off x="4953000" y="1143000"/>
              <a:ext cx="3810000" cy="28194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66800"/>
              <a:ext cx="3833813" cy="279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5" action="ppaction://hlinksldjump"/>
              </a:rPr>
              <a:t>Back to Contents</a:t>
            </a:r>
            <a:endParaRPr lang="en-US" sz="1200" b="1" dirty="0">
              <a:latin typeface="Arial" panose="020B0604020202020204" pitchFamily="34" charset="0"/>
              <a:cs typeface="Arial" panose="020B0604020202020204" pitchFamily="34" charset="0"/>
            </a:endParaRPr>
          </a:p>
        </p:txBody>
      </p:sp>
      <p:grpSp>
        <p:nvGrpSpPr>
          <p:cNvPr id="4" name="Group 3"/>
          <p:cNvGrpSpPr/>
          <p:nvPr/>
        </p:nvGrpSpPr>
        <p:grpSpPr>
          <a:xfrm>
            <a:off x="4953000" y="1219200"/>
            <a:ext cx="3890136" cy="1596571"/>
            <a:chOff x="5029200" y="4267200"/>
            <a:chExt cx="3813936" cy="1600200"/>
          </a:xfrm>
        </p:grpSpPr>
        <p:sp>
          <p:nvSpPr>
            <p:cNvPr id="9" name="Rectangle 8"/>
            <p:cNvSpPr/>
            <p:nvPr/>
          </p:nvSpPr>
          <p:spPr>
            <a:xfrm>
              <a:off x="5029200" y="4343400"/>
              <a:ext cx="3733800" cy="1524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7974" y="4267200"/>
              <a:ext cx="373516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ustDataLst>
      <p:tags r:id="rId1"/>
    </p:custDataLst>
    <p:extLst>
      <p:ext uri="{BB962C8B-B14F-4D97-AF65-F5344CB8AC3E}">
        <p14:creationId xmlns:p14="http://schemas.microsoft.com/office/powerpoint/2010/main" val="731899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a:t>Uploading </a:t>
            </a:r>
            <a:r>
              <a:rPr lang="en-US" dirty="0" smtClean="0"/>
              <a:t>Files</a:t>
            </a:r>
            <a:endParaRPr lang="en-US" dirty="0"/>
          </a:p>
        </p:txBody>
      </p:sp>
      <p:sp>
        <p:nvSpPr>
          <p:cNvPr id="3" name="Content Placeholder 2"/>
          <p:cNvSpPr>
            <a:spLocks noGrp="1"/>
          </p:cNvSpPr>
          <p:nvPr>
            <p:ph idx="1"/>
          </p:nvPr>
        </p:nvSpPr>
        <p:spPr>
          <a:xfrm>
            <a:off x="457200" y="1142999"/>
            <a:ext cx="3733800" cy="5095875"/>
          </a:xfrm>
        </p:spPr>
        <p:txBody>
          <a:bodyPr>
            <a:normAutofit/>
          </a:bodyPr>
          <a:lstStyle/>
          <a:p>
            <a:pPr marL="0" indent="0">
              <a:buNone/>
            </a:pPr>
            <a:r>
              <a:rPr lang="en-US" dirty="0" smtClean="0"/>
              <a:t>When your file has uploaded, the document properties window will appear. </a:t>
            </a:r>
            <a:endParaRPr lang="en-US" dirty="0"/>
          </a:p>
          <a:p>
            <a:pPr marL="0" indent="0">
              <a:buNone/>
            </a:pPr>
            <a:r>
              <a:rPr lang="en-US" dirty="0" smtClean="0"/>
              <a:t>The </a:t>
            </a:r>
            <a:r>
              <a:rPr lang="en-US" b="1" dirty="0" smtClean="0"/>
              <a:t>Name</a:t>
            </a:r>
            <a:r>
              <a:rPr lang="en-US" dirty="0" smtClean="0"/>
              <a:t> field is the file name of the uploaded file.</a:t>
            </a:r>
          </a:p>
          <a:p>
            <a:pPr marL="0" indent="0">
              <a:buNone/>
            </a:pPr>
            <a:r>
              <a:rPr lang="en-US" dirty="0" smtClean="0"/>
              <a:t>If there is metadata in the file, it will populate the </a:t>
            </a:r>
            <a:r>
              <a:rPr lang="en-US" b="1" dirty="0" smtClean="0"/>
              <a:t>Title</a:t>
            </a:r>
            <a:r>
              <a:rPr lang="en-US" dirty="0" smtClean="0"/>
              <a:t> field. </a:t>
            </a:r>
          </a:p>
          <a:p>
            <a:pPr marL="0" indent="0">
              <a:buNone/>
            </a:pPr>
            <a:r>
              <a:rPr lang="en-US" dirty="0" smtClean="0"/>
              <a:t>Enter any </a:t>
            </a:r>
            <a:r>
              <a:rPr lang="en-US" dirty="0"/>
              <a:t>o</a:t>
            </a:r>
            <a:r>
              <a:rPr lang="en-US" dirty="0" smtClean="0"/>
              <a:t>ther information that has been set up in the appropriate areas and click </a:t>
            </a:r>
            <a:r>
              <a:rPr lang="en-US" b="1" dirty="0" smtClean="0"/>
              <a:t>OK</a:t>
            </a:r>
            <a:r>
              <a:rPr lang="en-US" dirty="0" smtClean="0"/>
              <a:t>. </a:t>
            </a:r>
          </a:p>
          <a:p>
            <a:pPr marL="0" indent="0">
              <a:buNone/>
            </a:pPr>
            <a:r>
              <a:rPr lang="en-US" dirty="0" smtClean="0"/>
              <a:t>Your screen will reload and you will see the file in the library. </a:t>
            </a:r>
            <a:endParaRPr lang="en-US" dirty="0"/>
          </a:p>
        </p:txBody>
      </p:sp>
      <p:sp>
        <p:nvSpPr>
          <p:cNvPr id="32" name="Rectangle 31"/>
          <p:cNvSpPr/>
          <p:nvPr/>
        </p:nvSpPr>
        <p:spPr>
          <a:xfrm>
            <a:off x="4332111" y="1818850"/>
            <a:ext cx="4572000" cy="3680178"/>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662" y="1676400"/>
            <a:ext cx="4565938" cy="371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5"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42129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a:t>Uploading </a:t>
            </a:r>
            <a:r>
              <a:rPr lang="en-US" dirty="0" smtClean="0"/>
              <a:t>Files</a:t>
            </a:r>
            <a:endParaRPr lang="en-US" dirty="0"/>
          </a:p>
        </p:txBody>
      </p:sp>
      <p:sp>
        <p:nvSpPr>
          <p:cNvPr id="3" name="Content Placeholder 2"/>
          <p:cNvSpPr>
            <a:spLocks noGrp="1"/>
          </p:cNvSpPr>
          <p:nvPr>
            <p:ph idx="1"/>
          </p:nvPr>
        </p:nvSpPr>
        <p:spPr>
          <a:xfrm>
            <a:off x="457200" y="1143000"/>
            <a:ext cx="8012112" cy="1371600"/>
          </a:xfrm>
        </p:spPr>
        <p:txBody>
          <a:bodyPr>
            <a:normAutofit fontScale="92500" lnSpcReduction="20000"/>
          </a:bodyPr>
          <a:lstStyle/>
          <a:p>
            <a:pPr marL="0" indent="0">
              <a:buNone/>
            </a:pPr>
            <a:r>
              <a:rPr lang="en-US" dirty="0"/>
              <a:t>Note:</a:t>
            </a:r>
          </a:p>
          <a:p>
            <a:pPr marL="0" indent="0">
              <a:buNone/>
            </a:pPr>
            <a:r>
              <a:rPr lang="en-US" dirty="0" smtClean="0"/>
              <a:t>Some fields, like the </a:t>
            </a:r>
            <a:r>
              <a:rPr lang="en-US" b="1" dirty="0" smtClean="0"/>
              <a:t>Assigned </a:t>
            </a:r>
            <a:r>
              <a:rPr lang="en-US" b="1" dirty="0"/>
              <a:t>To </a:t>
            </a:r>
            <a:r>
              <a:rPr lang="en-US" dirty="0" smtClean="0"/>
              <a:t>field, can be created as lookup fields. </a:t>
            </a:r>
            <a:r>
              <a:rPr lang="en-US" dirty="0"/>
              <a:t>Type the name as last name, first name and hit enter. If there are any spelling errors, it will not save. Click the book icon to </a:t>
            </a:r>
            <a:r>
              <a:rPr lang="en-US" dirty="0" smtClean="0"/>
              <a:t>search for names. Select the appropriate name from the list and click </a:t>
            </a:r>
            <a:r>
              <a:rPr lang="en-US" b="1" dirty="0" smtClean="0"/>
              <a:t>OK</a:t>
            </a:r>
            <a:r>
              <a:rPr lang="en-US" dirty="0" smtClean="0"/>
              <a:t>.</a:t>
            </a:r>
            <a:endParaRPr lang="en-US" dirty="0"/>
          </a:p>
        </p:txBody>
      </p:sp>
      <p:sp>
        <p:nvSpPr>
          <p:cNvPr id="32" name="Rectangle 31"/>
          <p:cNvSpPr/>
          <p:nvPr/>
        </p:nvSpPr>
        <p:spPr>
          <a:xfrm>
            <a:off x="293386" y="2800502"/>
            <a:ext cx="4040194" cy="3295498"/>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886200" y="4876800"/>
            <a:ext cx="183444"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841025" y="2632126"/>
            <a:ext cx="3973816" cy="3505200"/>
            <a:chOff x="3886200" y="2590800"/>
            <a:chExt cx="3745216" cy="3429000"/>
          </a:xfrm>
        </p:grpSpPr>
        <p:sp>
          <p:nvSpPr>
            <p:cNvPr id="12" name="Rectangle 11"/>
            <p:cNvSpPr/>
            <p:nvPr/>
          </p:nvSpPr>
          <p:spPr>
            <a:xfrm>
              <a:off x="3886200" y="2667000"/>
              <a:ext cx="3657600" cy="33528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2590800"/>
              <a:ext cx="3669016" cy="3372029"/>
            </a:xfrm>
            <a:prstGeom prst="rect">
              <a:avLst/>
            </a:prstGeom>
          </p:spPr>
        </p:pic>
        <p:sp>
          <p:nvSpPr>
            <p:cNvPr id="14" name="Oval 13"/>
            <p:cNvSpPr/>
            <p:nvPr/>
          </p:nvSpPr>
          <p:spPr>
            <a:xfrm>
              <a:off x="5486400" y="56388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632126"/>
            <a:ext cx="4159060" cy="338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6"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954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879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415772"/>
          </a:xfrm>
        </p:spPr>
        <p:txBody>
          <a:bodyPr/>
          <a:lstStyle/>
          <a:p>
            <a:r>
              <a:rPr lang="en-US" dirty="0" smtClean="0"/>
              <a:t>Updating List/Library Columns </a:t>
            </a:r>
            <a:endParaRPr lang="en-US" dirty="0"/>
          </a:p>
        </p:txBody>
      </p:sp>
    </p:spTree>
    <p:extLst>
      <p:ext uri="{BB962C8B-B14F-4D97-AF65-F5344CB8AC3E}">
        <p14:creationId xmlns:p14="http://schemas.microsoft.com/office/powerpoint/2010/main" val="2932052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4229100"/>
            <a:ext cx="8153400" cy="18669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Updating List/Library Columns</a:t>
            </a:r>
            <a:endParaRPr lang="en-US" dirty="0"/>
          </a:p>
        </p:txBody>
      </p:sp>
      <p:sp>
        <p:nvSpPr>
          <p:cNvPr id="3" name="Content Placeholder 2"/>
          <p:cNvSpPr>
            <a:spLocks noGrp="1"/>
          </p:cNvSpPr>
          <p:nvPr>
            <p:ph idx="1"/>
          </p:nvPr>
        </p:nvSpPr>
        <p:spPr>
          <a:xfrm>
            <a:off x="457200" y="1143000"/>
            <a:ext cx="8229600" cy="2667000"/>
          </a:xfrm>
        </p:spPr>
        <p:txBody>
          <a:bodyPr>
            <a:normAutofit lnSpcReduction="10000"/>
          </a:bodyPr>
          <a:lstStyle/>
          <a:p>
            <a:pPr marL="0" indent="0">
              <a:buNone/>
            </a:pPr>
            <a:r>
              <a:rPr lang="en-US" dirty="0" smtClean="0"/>
              <a:t>When you update the properties of a document or folder, you will be prompted to check out the item. There are two methods to do so. </a:t>
            </a:r>
          </a:p>
          <a:p>
            <a:pPr marL="0" indent="0">
              <a:buNone/>
            </a:pPr>
            <a:endParaRPr lang="en-US" dirty="0" smtClean="0"/>
          </a:p>
          <a:p>
            <a:pPr marL="0" indent="0">
              <a:buNone/>
            </a:pPr>
            <a:r>
              <a:rPr lang="en-US" u="sng" dirty="0" smtClean="0"/>
              <a:t>Method 1</a:t>
            </a:r>
            <a:endParaRPr lang="en-US" dirty="0" smtClean="0"/>
          </a:p>
          <a:p>
            <a:pPr marL="0" indent="0">
              <a:buNone/>
            </a:pPr>
            <a:endParaRPr lang="en-US" u="sng" dirty="0"/>
          </a:p>
          <a:p>
            <a:r>
              <a:rPr lang="en-US" dirty="0" smtClean="0"/>
              <a:t>Check the box in front of the document.</a:t>
            </a:r>
          </a:p>
          <a:p>
            <a:r>
              <a:rPr lang="en-US" dirty="0" smtClean="0"/>
              <a:t>Click </a:t>
            </a:r>
            <a:r>
              <a:rPr lang="en-US" b="1" dirty="0" smtClean="0"/>
              <a:t>Edit Properties</a:t>
            </a:r>
            <a:r>
              <a:rPr lang="en-US" dirty="0" smtClean="0"/>
              <a:t> on the </a:t>
            </a:r>
            <a:r>
              <a:rPr lang="en-US" b="1" dirty="0" smtClean="0"/>
              <a:t>Library Tools &gt; Documents </a:t>
            </a:r>
            <a:r>
              <a:rPr lang="en-US" dirty="0" smtClean="0"/>
              <a:t>ribbon.</a:t>
            </a:r>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14800"/>
            <a:ext cx="8210550" cy="18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794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4648200"/>
            <a:ext cx="7543800" cy="12954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Updating List/Library Columns</a:t>
            </a:r>
          </a:p>
        </p:txBody>
      </p:sp>
      <p:sp>
        <p:nvSpPr>
          <p:cNvPr id="3" name="Content Placeholder 2"/>
          <p:cNvSpPr>
            <a:spLocks noGrp="1"/>
          </p:cNvSpPr>
          <p:nvPr>
            <p:ph idx="1"/>
          </p:nvPr>
        </p:nvSpPr>
        <p:spPr>
          <a:xfrm>
            <a:off x="457200" y="1143000"/>
            <a:ext cx="8229600" cy="3048000"/>
          </a:xfrm>
        </p:spPr>
        <p:txBody>
          <a:bodyPr>
            <a:normAutofit/>
          </a:bodyPr>
          <a:lstStyle/>
          <a:p>
            <a:pPr marL="0" indent="0">
              <a:buNone/>
            </a:pPr>
            <a:r>
              <a:rPr lang="en-US" dirty="0" smtClean="0"/>
              <a:t>When you update the properties of a document or folder, you will be prompted to check out the item. There are two methods to do so. </a:t>
            </a:r>
          </a:p>
          <a:p>
            <a:pPr marL="0" indent="0">
              <a:buNone/>
            </a:pPr>
            <a:endParaRPr lang="en-US" dirty="0"/>
          </a:p>
          <a:p>
            <a:pPr marL="0" indent="0">
              <a:buNone/>
            </a:pPr>
            <a:r>
              <a:rPr lang="en-US" u="sng" dirty="0" smtClean="0"/>
              <a:t>Method 2</a:t>
            </a:r>
            <a:endParaRPr lang="en-US" dirty="0" smtClean="0"/>
          </a:p>
          <a:p>
            <a:pPr marL="0" indent="0">
              <a:buNone/>
            </a:pPr>
            <a:endParaRPr lang="en-US" dirty="0"/>
          </a:p>
          <a:p>
            <a:r>
              <a:rPr lang="en-US" dirty="0" smtClean="0"/>
              <a:t>Click the dropdown arrow next to the file name.</a:t>
            </a:r>
          </a:p>
          <a:p>
            <a:r>
              <a:rPr lang="en-US" dirty="0" smtClean="0"/>
              <a:t>Click </a:t>
            </a:r>
            <a:r>
              <a:rPr lang="en-US" b="1" dirty="0" smtClean="0"/>
              <a:t>Edit Properties </a:t>
            </a:r>
            <a:r>
              <a:rPr lang="en-US" dirty="0" smtClean="0"/>
              <a:t>in the drop down menu.</a:t>
            </a:r>
          </a:p>
          <a:p>
            <a:pPr marL="0" indent="0">
              <a:buNone/>
            </a:pPr>
            <a:endParaRPr lang="en-US" u="sng" dirty="0"/>
          </a:p>
          <a:p>
            <a:endParaRPr lang="en-US" u="sng" dirty="0" smtClean="0"/>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95800"/>
            <a:ext cx="7603733" cy="135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99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52058" y="1681162"/>
            <a:ext cx="5006142" cy="4038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Updating List/Library Columns</a:t>
            </a:r>
          </a:p>
        </p:txBody>
      </p:sp>
      <p:sp>
        <p:nvSpPr>
          <p:cNvPr id="3" name="Content Placeholder 2"/>
          <p:cNvSpPr>
            <a:spLocks noGrp="1"/>
          </p:cNvSpPr>
          <p:nvPr>
            <p:ph idx="1"/>
          </p:nvPr>
        </p:nvSpPr>
        <p:spPr>
          <a:xfrm>
            <a:off x="457200" y="1143000"/>
            <a:ext cx="2819400" cy="5029200"/>
          </a:xfrm>
        </p:spPr>
        <p:txBody>
          <a:bodyPr/>
          <a:lstStyle/>
          <a:p>
            <a:pPr marL="0" indent="0">
              <a:buNone/>
            </a:pPr>
            <a:r>
              <a:rPr lang="en-US" dirty="0" smtClean="0"/>
              <a:t>From this screen you can update all the properties of the document. Make the necessary updates and click </a:t>
            </a:r>
            <a:r>
              <a:rPr lang="en-US" b="1" dirty="0" smtClean="0"/>
              <a:t>Save</a:t>
            </a:r>
            <a:r>
              <a:rPr lang="en-US" dirty="0" smtClean="0"/>
              <a:t>. </a:t>
            </a:r>
          </a:p>
          <a:p>
            <a:pPr marL="0" indent="0">
              <a:buNone/>
            </a:pPr>
            <a:endParaRPr lang="en-US" dirty="0"/>
          </a:p>
          <a:p>
            <a:pPr marL="0" indent="0">
              <a:buNone/>
            </a:pPr>
            <a:r>
              <a:rPr lang="en-US" dirty="0" smtClean="0"/>
              <a:t>This does not check in the file. Until the file is checked in, updates will not be visible to anyone else.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28762"/>
            <a:ext cx="4999116" cy="411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446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pPr lvl="1"/>
            <a:r>
              <a:rPr lang="en-US" dirty="0" smtClean="0">
                <a:hlinkClick r:id="rId2" action="ppaction://hlinksldjump"/>
              </a:rPr>
              <a:t>Updating Files Properties in Excel</a:t>
            </a:r>
            <a:endParaRPr lang="en-US" dirty="0" smtClean="0"/>
          </a:p>
          <a:p>
            <a:pPr lvl="1"/>
            <a:r>
              <a:rPr lang="en-US" dirty="0" smtClean="0">
                <a:hlinkClick r:id="rId3" action="ppaction://hlinksldjump"/>
              </a:rPr>
              <a:t>Updating Files</a:t>
            </a:r>
            <a:endParaRPr lang="en-US" dirty="0" smtClean="0"/>
          </a:p>
          <a:p>
            <a:pPr lvl="1"/>
            <a:r>
              <a:rPr lang="en-US" dirty="0" smtClean="0">
                <a:hlinkClick r:id="rId4" action="ppaction://hlinksldjump"/>
              </a:rPr>
              <a:t>Saving Files</a:t>
            </a:r>
            <a:endParaRPr lang="en-US" dirty="0" smtClean="0"/>
          </a:p>
          <a:p>
            <a:pPr lvl="1"/>
            <a:r>
              <a:rPr lang="en-US" dirty="0" smtClean="0">
                <a:hlinkClick r:id="rId5" action="ppaction://hlinksldjump"/>
              </a:rPr>
              <a:t>Co-Authoring</a:t>
            </a:r>
            <a:endParaRPr lang="en-US" dirty="0" smtClean="0"/>
          </a:p>
          <a:p>
            <a:pPr lvl="1"/>
            <a:r>
              <a:rPr lang="en-US" dirty="0" smtClean="0">
                <a:hlinkClick r:id="rId6" action="ppaction://hlinksldjump"/>
              </a:rPr>
              <a:t>Checking Out Files</a:t>
            </a:r>
            <a:endParaRPr lang="en-US" dirty="0" smtClean="0"/>
          </a:p>
          <a:p>
            <a:pPr lvl="1"/>
            <a:r>
              <a:rPr lang="en-US" dirty="0" smtClean="0">
                <a:hlinkClick r:id="rId7" action="ppaction://hlinksldjump"/>
              </a:rPr>
              <a:t>Checking In Files</a:t>
            </a:r>
            <a:endParaRPr lang="en-US" dirty="0" smtClean="0"/>
          </a:p>
          <a:p>
            <a:pPr lvl="0"/>
            <a:r>
              <a:rPr lang="en-US" dirty="0" smtClean="0">
                <a:hlinkClick r:id="rId8" action="ppaction://hlinksldjump"/>
              </a:rPr>
              <a:t>Viewing Prior Versions of Files</a:t>
            </a:r>
            <a:endParaRPr lang="en-US" dirty="0" smtClean="0"/>
          </a:p>
          <a:p>
            <a:pPr lvl="0"/>
            <a:r>
              <a:rPr lang="en-US" dirty="0" smtClean="0">
                <a:hlinkClick r:id="rId9" action="ppaction://hlinksldjump"/>
              </a:rPr>
              <a:t>Adding and Working with Folders</a:t>
            </a:r>
            <a:endParaRPr lang="en-US" dirty="0" smtClean="0"/>
          </a:p>
          <a:p>
            <a:pPr lvl="1"/>
            <a:r>
              <a:rPr lang="en-US" dirty="0" smtClean="0">
                <a:hlinkClick r:id="rId10" action="ppaction://hlinksldjump"/>
              </a:rPr>
              <a:t>Windows Explorer </a:t>
            </a:r>
            <a:r>
              <a:rPr lang="en-US" dirty="0" smtClean="0">
                <a:hlinkClick r:id="rId10" action="ppaction://hlinksldjump"/>
              </a:rPr>
              <a:t>View</a:t>
            </a:r>
            <a:endParaRPr lang="en-US" dirty="0" smtClean="0"/>
          </a:p>
          <a:p>
            <a:pPr lvl="1"/>
            <a:r>
              <a:rPr lang="en-US" dirty="0" smtClean="0">
                <a:hlinkClick r:id="rId11" action="ppaction://hlinksldjump"/>
              </a:rPr>
              <a:t>Deleting </a:t>
            </a:r>
            <a:r>
              <a:rPr lang="en-US" dirty="0">
                <a:hlinkClick r:id="rId11" action="ppaction://hlinksldjump"/>
              </a:rPr>
              <a:t>T</a:t>
            </a:r>
            <a:r>
              <a:rPr lang="en-US" dirty="0" smtClean="0">
                <a:hlinkClick r:id="rId11" action="ppaction://hlinksldjump"/>
              </a:rPr>
              <a:t>emporary Internet Files</a:t>
            </a:r>
            <a:endParaRPr lang="en-US" dirty="0" smtClean="0"/>
          </a:p>
          <a:p>
            <a:pPr lvl="0"/>
            <a:r>
              <a:rPr lang="en-US" dirty="0" smtClean="0">
                <a:hlinkClick r:id="rId12" action="ppaction://hlinksldjump"/>
              </a:rPr>
              <a:t>Alerts</a:t>
            </a:r>
            <a:endParaRPr lang="en-US" dirty="0" smtClean="0"/>
          </a:p>
          <a:p>
            <a:pPr lvl="0"/>
            <a:r>
              <a:rPr lang="en-US" dirty="0" smtClean="0">
                <a:hlinkClick r:id="rId13" action="ppaction://hlinksldjump"/>
              </a:rPr>
              <a:t>Help and </a:t>
            </a:r>
            <a:r>
              <a:rPr lang="en-US" dirty="0" smtClean="0">
                <a:hlinkClick r:id="rId13" action="ppaction://hlinksldjump"/>
              </a:rPr>
              <a:t>Information</a:t>
            </a:r>
            <a:endParaRPr lang="en-US" dirty="0" smtClean="0"/>
          </a:p>
        </p:txBody>
      </p:sp>
    </p:spTree>
    <p:extLst>
      <p:ext uri="{BB962C8B-B14F-4D97-AF65-F5344CB8AC3E}">
        <p14:creationId xmlns:p14="http://schemas.microsoft.com/office/powerpoint/2010/main" val="3195432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879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05400"/>
            <a:ext cx="7772400" cy="800219"/>
          </a:xfrm>
        </p:spPr>
        <p:txBody>
          <a:bodyPr/>
          <a:lstStyle/>
          <a:p>
            <a:r>
              <a:rPr lang="en-US" dirty="0" smtClean="0"/>
              <a:t>Updating Files</a:t>
            </a:r>
            <a:endParaRPr lang="en-US" dirty="0"/>
          </a:p>
        </p:txBody>
      </p:sp>
    </p:spTree>
    <p:extLst>
      <p:ext uri="{BB962C8B-B14F-4D97-AF65-F5344CB8AC3E}">
        <p14:creationId xmlns:p14="http://schemas.microsoft.com/office/powerpoint/2010/main" val="2234904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Updating Files</a:t>
            </a:r>
            <a:endParaRPr lang="en-US" dirty="0"/>
          </a:p>
        </p:txBody>
      </p:sp>
      <p:sp>
        <p:nvSpPr>
          <p:cNvPr id="3" name="Content Placeholder 2"/>
          <p:cNvSpPr>
            <a:spLocks noGrp="1"/>
          </p:cNvSpPr>
          <p:nvPr>
            <p:ph idx="1"/>
          </p:nvPr>
        </p:nvSpPr>
        <p:spPr>
          <a:xfrm>
            <a:off x="457200" y="1143000"/>
            <a:ext cx="8229600" cy="5029200"/>
          </a:xfrm>
        </p:spPr>
        <p:txBody>
          <a:bodyPr>
            <a:normAutofit lnSpcReduction="10000"/>
          </a:bodyPr>
          <a:lstStyle/>
          <a:p>
            <a:r>
              <a:rPr lang="en-US" dirty="0" smtClean="0"/>
              <a:t>You </a:t>
            </a:r>
            <a:r>
              <a:rPr lang="en-US" b="1" dirty="0" smtClean="0"/>
              <a:t>must</a:t>
            </a:r>
            <a:r>
              <a:rPr lang="en-US" dirty="0" smtClean="0"/>
              <a:t> use the Internet Explorer browser to utilize SharePoint pages. Firefox and Chrome are not compatible with SharePoint functions. If you encounter anything strange, especially forced downloads of files when you attempt to open them, check your browser first.</a:t>
            </a:r>
          </a:p>
          <a:p>
            <a:pPr marL="230188" lvl="1" indent="-230188">
              <a:buClr>
                <a:srgbClr val="E46C0A"/>
              </a:buClr>
              <a:buFont typeface="Wingdings" panose="05000000000000000000" pitchFamily="2" charset="2"/>
              <a:buChar char="§"/>
            </a:pPr>
            <a:r>
              <a:rPr lang="en-US" sz="2000" dirty="0"/>
              <a:t>SharePoint will time out after 30 minutes of inactivity. Best practice is to save your work often, just as you would with offline files. If you have a document open and need to leave your desk for any reason, save the file first. This will ensure all your work is saved and none of your changes are lost. </a:t>
            </a:r>
          </a:p>
          <a:p>
            <a:pPr marL="230188" lvl="1" indent="-230188">
              <a:buClr>
                <a:srgbClr val="E46C0A"/>
              </a:buClr>
              <a:buFont typeface="Wingdings" panose="05000000000000000000" pitchFamily="2" charset="2"/>
              <a:buChar char="§"/>
            </a:pPr>
            <a:r>
              <a:rPr lang="en-US" sz="2000" dirty="0" smtClean="0"/>
              <a:t>If SharePoint is being used to </a:t>
            </a:r>
            <a:r>
              <a:rPr lang="en-US" sz="2000" dirty="0"/>
              <a:t>maintain version control, all documents </a:t>
            </a:r>
            <a:r>
              <a:rPr lang="en-US" sz="2000" dirty="0" smtClean="0"/>
              <a:t>should be worked </a:t>
            </a:r>
            <a:r>
              <a:rPr lang="en-US" sz="2000" dirty="0"/>
              <a:t>on SharePoint exclusively. </a:t>
            </a:r>
            <a:r>
              <a:rPr lang="en-US" sz="2000" dirty="0" smtClean="0"/>
              <a:t>In this case, do not download documents from SharePoint to work on them.</a:t>
            </a:r>
            <a:r>
              <a:rPr lang="en-US" sz="2000" dirty="0"/>
              <a:t> All files must be opened, </a:t>
            </a:r>
            <a:r>
              <a:rPr lang="en-US" sz="2000" dirty="0" smtClean="0"/>
              <a:t>worked on, </a:t>
            </a:r>
            <a:r>
              <a:rPr lang="en-US" sz="2000" dirty="0"/>
              <a:t>and saved in SharePoint, not on your hard drive. In </a:t>
            </a:r>
            <a:r>
              <a:rPr lang="en-US" sz="2000" dirty="0" smtClean="0"/>
              <a:t>order to maintain version control, it is imperative that only one copy of the file be used. </a:t>
            </a:r>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59940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153400" cy="785719"/>
          </a:xfrm>
        </p:spPr>
        <p:txBody>
          <a:bodyPr>
            <a:normAutofit fontScale="85000" lnSpcReduction="20000"/>
          </a:bodyPr>
          <a:lstStyle/>
          <a:p>
            <a:pPr marL="0" indent="0">
              <a:buNone/>
            </a:pPr>
            <a:r>
              <a:rPr lang="en-US" dirty="0" smtClean="0"/>
              <a:t>To open a file, click on the file name in the library you are working in (shared documents, team information, etc.). File names will always display as blue hyperlinks. The file will open in the appropriate Microsoft Office program.</a:t>
            </a:r>
            <a:endParaRPr lang="en-US" dirty="0"/>
          </a:p>
        </p:txBody>
      </p:sp>
      <p:sp>
        <p:nvSpPr>
          <p:cNvPr id="2" name="Title 1"/>
          <p:cNvSpPr>
            <a:spLocks noGrp="1"/>
          </p:cNvSpPr>
          <p:nvPr>
            <p:ph type="title"/>
          </p:nvPr>
        </p:nvSpPr>
        <p:spPr>
          <a:xfrm>
            <a:off x="457200" y="304800"/>
            <a:ext cx="8229600" cy="677108"/>
          </a:xfrm>
        </p:spPr>
        <p:txBody>
          <a:bodyPr/>
          <a:lstStyle/>
          <a:p>
            <a:r>
              <a:rPr lang="en-US" dirty="0" smtClean="0"/>
              <a:t>Opening Files</a:t>
            </a:r>
            <a:endParaRPr lang="en-US" dirty="0"/>
          </a:p>
        </p:txBody>
      </p:sp>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grpSp>
        <p:nvGrpSpPr>
          <p:cNvPr id="8" name="Group 7"/>
          <p:cNvGrpSpPr/>
          <p:nvPr/>
        </p:nvGrpSpPr>
        <p:grpSpPr>
          <a:xfrm>
            <a:off x="578129" y="1928719"/>
            <a:ext cx="7721354" cy="1219200"/>
            <a:chOff x="578129" y="2160948"/>
            <a:chExt cx="7721354" cy="1219200"/>
          </a:xfrm>
        </p:grpSpPr>
        <p:sp>
          <p:nvSpPr>
            <p:cNvPr id="32" name="Rectangle 31"/>
            <p:cNvSpPr/>
            <p:nvPr/>
          </p:nvSpPr>
          <p:spPr>
            <a:xfrm>
              <a:off x="578129" y="2277062"/>
              <a:ext cx="7557874" cy="110308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6218" y="2160948"/>
              <a:ext cx="7653265" cy="11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532113" y="2219005"/>
              <a:ext cx="1089423" cy="8708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371600" y="4648199"/>
            <a:ext cx="5805488" cy="1488661"/>
            <a:chOff x="1371600" y="4648200"/>
            <a:chExt cx="5805488" cy="1488661"/>
          </a:xfrm>
        </p:grpSpPr>
        <p:sp>
          <p:nvSpPr>
            <p:cNvPr id="11" name="Rectangle 10"/>
            <p:cNvSpPr/>
            <p:nvPr/>
          </p:nvSpPr>
          <p:spPr>
            <a:xfrm>
              <a:off x="1371600" y="4953000"/>
              <a:ext cx="5638800" cy="1183861"/>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5" y="4724400"/>
              <a:ext cx="5719763" cy="133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819400" y="4648200"/>
              <a:ext cx="27432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623640" y="3276600"/>
            <a:ext cx="7910760" cy="1477328"/>
          </a:xfrm>
          <a:prstGeom prst="rect">
            <a:avLst/>
          </a:prstGeom>
          <a:noFill/>
        </p:spPr>
        <p:txBody>
          <a:bodyPr wrap="square" rtlCol="0">
            <a:spAutoFit/>
          </a:bodyPr>
          <a:lstStyle/>
          <a:p>
            <a:r>
              <a:rPr lang="en-US" dirty="0"/>
              <a:t>Click the file name </a:t>
            </a:r>
            <a:r>
              <a:rPr lang="en-US" b="1" dirty="0"/>
              <a:t>only once</a:t>
            </a:r>
            <a:r>
              <a:rPr lang="en-US" dirty="0"/>
              <a:t>. </a:t>
            </a:r>
            <a:r>
              <a:rPr lang="en-US" i="1" dirty="0"/>
              <a:t>Be patient</a:t>
            </a:r>
            <a:r>
              <a:rPr lang="en-US" dirty="0"/>
              <a:t>. If multiple copies open, you may inadvertently start working on a read-only copy and you will not be able to save your work. If multiple copies open, ensure the one </a:t>
            </a:r>
            <a:r>
              <a:rPr lang="en-US" dirty="0" smtClean="0"/>
              <a:t>you ultimately work </a:t>
            </a:r>
            <a:r>
              <a:rPr lang="en-US" dirty="0"/>
              <a:t>on does not have </a:t>
            </a:r>
            <a:r>
              <a:rPr lang="en-US" b="1" dirty="0"/>
              <a:t>[Read-Only]</a:t>
            </a:r>
            <a:r>
              <a:rPr lang="en-US" dirty="0"/>
              <a:t> in the heading. If it does, close it and reopen the </a:t>
            </a:r>
            <a:r>
              <a:rPr lang="en-US" dirty="0" smtClean="0"/>
              <a:t>file from SharePoint. </a:t>
            </a:r>
            <a:endParaRPr lang="en-US" dirty="0"/>
          </a:p>
        </p:txBody>
      </p:sp>
    </p:spTree>
    <p:custDataLst>
      <p:tags r:id="rId1"/>
    </p:custDataLst>
    <p:extLst>
      <p:ext uri="{BB962C8B-B14F-4D97-AF65-F5344CB8AC3E}">
        <p14:creationId xmlns:p14="http://schemas.microsoft.com/office/powerpoint/2010/main" val="4235950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Files</a:t>
            </a:r>
            <a:endParaRPr lang="en-US" dirty="0"/>
          </a:p>
        </p:txBody>
      </p:sp>
      <p:sp>
        <p:nvSpPr>
          <p:cNvPr id="3" name="Content Placeholder 2"/>
          <p:cNvSpPr>
            <a:spLocks noGrp="1"/>
          </p:cNvSpPr>
          <p:nvPr>
            <p:ph idx="1"/>
          </p:nvPr>
        </p:nvSpPr>
        <p:spPr>
          <a:xfrm>
            <a:off x="457200" y="1066800"/>
            <a:ext cx="8229600" cy="1447800"/>
          </a:xfrm>
        </p:spPr>
        <p:txBody>
          <a:bodyPr>
            <a:normAutofit lnSpcReduction="10000"/>
          </a:bodyPr>
          <a:lstStyle/>
          <a:p>
            <a:r>
              <a:rPr lang="en-US" dirty="0" smtClean="0"/>
              <a:t>When opening a file, Microsoft files will open in read-only mode. </a:t>
            </a:r>
          </a:p>
          <a:p>
            <a:r>
              <a:rPr lang="en-US" dirty="0" smtClean="0"/>
              <a:t>Click </a:t>
            </a:r>
            <a:r>
              <a:rPr lang="en-US" b="1" dirty="0" smtClean="0"/>
              <a:t>Edit Document </a:t>
            </a:r>
            <a:r>
              <a:rPr lang="en-US" dirty="0" smtClean="0"/>
              <a:t>in the yellow information ribbon across the top of the file. </a:t>
            </a:r>
          </a:p>
          <a:p>
            <a:r>
              <a:rPr lang="en-US" dirty="0" smtClean="0"/>
              <a:t>The file will reload and you will be able to edit it normally.</a:t>
            </a:r>
          </a:p>
        </p:txBody>
      </p:sp>
      <p:sp>
        <p:nvSpPr>
          <p:cNvPr id="5" name="Rectangle 4"/>
          <p:cNvSpPr/>
          <p:nvPr/>
        </p:nvSpPr>
        <p:spPr>
          <a:xfrm>
            <a:off x="307749" y="2829339"/>
            <a:ext cx="7254875" cy="924848"/>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8430" y="4006766"/>
            <a:ext cx="7267751" cy="10668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36692"/>
            <a:ext cx="7337425" cy="103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86822"/>
            <a:ext cx="7337425" cy="1117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372567" y="5369797"/>
            <a:ext cx="7331074" cy="848885"/>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846" y="5257800"/>
            <a:ext cx="7337425" cy="85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335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File Properties in Word</a:t>
            </a:r>
            <a:endParaRPr lang="en-US" dirty="0"/>
          </a:p>
        </p:txBody>
      </p:sp>
      <p:sp>
        <p:nvSpPr>
          <p:cNvPr id="3" name="Content Placeholder 2"/>
          <p:cNvSpPr>
            <a:spLocks noGrp="1"/>
          </p:cNvSpPr>
          <p:nvPr>
            <p:ph idx="1"/>
          </p:nvPr>
        </p:nvSpPr>
        <p:spPr>
          <a:xfrm>
            <a:off x="457200" y="1066800"/>
            <a:ext cx="8229600" cy="990600"/>
          </a:xfrm>
        </p:spPr>
        <p:txBody>
          <a:bodyPr>
            <a:normAutofit fontScale="85000" lnSpcReduction="20000"/>
          </a:bodyPr>
          <a:lstStyle/>
          <a:p>
            <a:pPr marL="0" indent="0">
              <a:buNone/>
            </a:pPr>
            <a:r>
              <a:rPr lang="en-US" dirty="0" smtClean="0"/>
              <a:t>If the file properties have values that do not correspond to the current options  in SharePoint (for example, if choices were updated), you will see a yellow ribbon prompting for changes. Click </a:t>
            </a:r>
            <a:r>
              <a:rPr lang="en-US" b="1" dirty="0" smtClean="0"/>
              <a:t>Edit Properties</a:t>
            </a:r>
            <a:r>
              <a:rPr lang="en-US" dirty="0" smtClean="0"/>
              <a:t> to display the properties panel in the document.</a:t>
            </a:r>
            <a:endParaRPr lang="en-US" dirty="0"/>
          </a:p>
        </p:txBody>
      </p:sp>
      <p:sp>
        <p:nvSpPr>
          <p:cNvPr id="10" name="TextBox 9"/>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8" name="Rectangle 7"/>
          <p:cNvSpPr/>
          <p:nvPr/>
        </p:nvSpPr>
        <p:spPr>
          <a:xfrm>
            <a:off x="623180" y="4495800"/>
            <a:ext cx="7073019" cy="16764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87" y="4296322"/>
            <a:ext cx="7049913" cy="182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txBox="1">
            <a:spLocks/>
          </p:cNvSpPr>
          <p:nvPr/>
        </p:nvSpPr>
        <p:spPr>
          <a:xfrm>
            <a:off x="533399" y="3567289"/>
            <a:ext cx="8109831" cy="776111"/>
          </a:xfrm>
          <a:prstGeom prst="rect">
            <a:avLst/>
          </a:prstGeom>
        </p:spPr>
        <p:txBody>
          <a:bodyPr vert="horz" lIns="91440" tIns="45720" rIns="91440" bIns="45720" rtlCol="0">
            <a:normAutofit fontScale="92500" lnSpcReduction="10000"/>
          </a:bodyPr>
          <a:lstStyle>
            <a:lvl1pPr marL="230188" indent="-230188" algn="l" defTabSz="914400" rtl="0" eaLnBrk="1" latinLnBrk="0" hangingPunct="1">
              <a:spcBef>
                <a:spcPts val="0"/>
              </a:spcBef>
              <a:spcAft>
                <a:spcPts val="800"/>
              </a:spcAft>
              <a:buClr>
                <a:srgbClr val="E46C0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7CC11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23938" indent="-228600" algn="l" defTabSz="914400" rtl="0" eaLnBrk="1" latinLnBrk="0" hangingPunct="1">
              <a:spcBef>
                <a:spcPts val="0"/>
              </a:spcBef>
              <a:spcAft>
                <a:spcPts val="800"/>
              </a:spcAft>
              <a:buClr>
                <a:srgbClr val="169AC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6363" indent="-227013" algn="l" defTabSz="914400" rtl="0" eaLnBrk="1" latinLnBrk="0" hangingPunct="1">
              <a:spcBef>
                <a:spcPts val="0"/>
              </a:spcBef>
              <a:spcAft>
                <a:spcPts val="800"/>
              </a:spcAft>
              <a:buClr>
                <a:srgbClr val="2C856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716088" indent="-228600" algn="l" defTabSz="914400" rtl="0" eaLnBrk="1" latinLnBrk="0" hangingPunct="1">
              <a:spcBef>
                <a:spcPts val="0"/>
              </a:spcBef>
              <a:spcAft>
                <a:spcPts val="800"/>
              </a:spcAft>
              <a:buClr>
                <a:srgbClr val="006A9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700" dirty="0" smtClean="0"/>
              <a:t>The values that require updating will highlight themselves in a broken red outline. Select from the provided options or update the information in the necessary manner to update the file. </a:t>
            </a:r>
            <a:endParaRPr lang="en-US" sz="1700" dirty="0"/>
          </a:p>
        </p:txBody>
      </p:sp>
      <p:grpSp>
        <p:nvGrpSpPr>
          <p:cNvPr id="4" name="Group 3"/>
          <p:cNvGrpSpPr/>
          <p:nvPr/>
        </p:nvGrpSpPr>
        <p:grpSpPr>
          <a:xfrm>
            <a:off x="981650" y="2057400"/>
            <a:ext cx="7028300" cy="1495169"/>
            <a:chOff x="822325" y="1981200"/>
            <a:chExt cx="7028300" cy="1495169"/>
          </a:xfrm>
        </p:grpSpPr>
        <p:sp>
          <p:nvSpPr>
            <p:cNvPr id="5" name="Rectangle 4"/>
            <p:cNvSpPr/>
            <p:nvPr/>
          </p:nvSpPr>
          <p:spPr>
            <a:xfrm>
              <a:off x="822325" y="2133601"/>
              <a:ext cx="6873875" cy="1342768"/>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81200"/>
              <a:ext cx="6936225" cy="141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4038600" y="30480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2666999" y="5410200"/>
            <a:ext cx="1580443"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146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File Properties in </a:t>
            </a:r>
            <a:r>
              <a:rPr lang="en-US" dirty="0" smtClean="0"/>
              <a:t>Excel</a:t>
            </a:r>
            <a:endParaRPr lang="en-US" dirty="0"/>
          </a:p>
        </p:txBody>
      </p:sp>
      <p:sp>
        <p:nvSpPr>
          <p:cNvPr id="3" name="Content Placeholder 2"/>
          <p:cNvSpPr>
            <a:spLocks noGrp="1"/>
          </p:cNvSpPr>
          <p:nvPr>
            <p:ph idx="1"/>
          </p:nvPr>
        </p:nvSpPr>
        <p:spPr>
          <a:xfrm>
            <a:off x="457200" y="1066800"/>
            <a:ext cx="8229600" cy="990600"/>
          </a:xfrm>
        </p:spPr>
        <p:txBody>
          <a:bodyPr>
            <a:normAutofit fontScale="85000" lnSpcReduction="20000"/>
          </a:bodyPr>
          <a:lstStyle/>
          <a:p>
            <a:pPr marL="0" indent="0">
              <a:buNone/>
            </a:pPr>
            <a:r>
              <a:rPr lang="en-US" dirty="0" smtClean="0"/>
              <a:t>If the file properties have values that do not correspond to the current options  in SharePoint (for example, if choices were updated), you will see a yellow ribbon prompting for changes. Click </a:t>
            </a:r>
            <a:r>
              <a:rPr lang="en-US" b="1" dirty="0" smtClean="0"/>
              <a:t>Edit Properties</a:t>
            </a:r>
            <a:r>
              <a:rPr lang="en-US" dirty="0" smtClean="0"/>
              <a:t> to display the properties panel in the document.</a:t>
            </a:r>
            <a:endParaRPr lang="en-US" dirty="0"/>
          </a:p>
        </p:txBody>
      </p:sp>
      <p:sp>
        <p:nvSpPr>
          <p:cNvPr id="10" name="TextBox 9"/>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8" name="Rectangle 7"/>
          <p:cNvSpPr/>
          <p:nvPr/>
        </p:nvSpPr>
        <p:spPr>
          <a:xfrm>
            <a:off x="533399" y="4572000"/>
            <a:ext cx="7073019" cy="16764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txBox="1">
            <a:spLocks/>
          </p:cNvSpPr>
          <p:nvPr/>
        </p:nvSpPr>
        <p:spPr>
          <a:xfrm>
            <a:off x="533399" y="3567289"/>
            <a:ext cx="8109831" cy="776111"/>
          </a:xfrm>
          <a:prstGeom prst="rect">
            <a:avLst/>
          </a:prstGeom>
        </p:spPr>
        <p:txBody>
          <a:bodyPr vert="horz" lIns="91440" tIns="45720" rIns="91440" bIns="45720" rtlCol="0">
            <a:normAutofit fontScale="92500" lnSpcReduction="10000"/>
          </a:bodyPr>
          <a:lstStyle>
            <a:lvl1pPr marL="230188" indent="-230188" algn="l" defTabSz="914400" rtl="0" eaLnBrk="1" latinLnBrk="0" hangingPunct="1">
              <a:spcBef>
                <a:spcPts val="0"/>
              </a:spcBef>
              <a:spcAft>
                <a:spcPts val="800"/>
              </a:spcAft>
              <a:buClr>
                <a:srgbClr val="E46C0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7CC11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23938" indent="-228600" algn="l" defTabSz="914400" rtl="0" eaLnBrk="1" latinLnBrk="0" hangingPunct="1">
              <a:spcBef>
                <a:spcPts val="0"/>
              </a:spcBef>
              <a:spcAft>
                <a:spcPts val="800"/>
              </a:spcAft>
              <a:buClr>
                <a:srgbClr val="169AC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6363" indent="-227013" algn="l" defTabSz="914400" rtl="0" eaLnBrk="1" latinLnBrk="0" hangingPunct="1">
              <a:spcBef>
                <a:spcPts val="0"/>
              </a:spcBef>
              <a:spcAft>
                <a:spcPts val="800"/>
              </a:spcAft>
              <a:buClr>
                <a:srgbClr val="2C856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716088" indent="-228600" algn="l" defTabSz="914400" rtl="0" eaLnBrk="1" latinLnBrk="0" hangingPunct="1">
              <a:spcBef>
                <a:spcPts val="0"/>
              </a:spcBef>
              <a:spcAft>
                <a:spcPts val="800"/>
              </a:spcAft>
              <a:buClr>
                <a:srgbClr val="006A9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700" dirty="0" smtClean="0"/>
              <a:t>The values that require updating will highlight themselves in a broken red outline. Select from the provided options or update the information in the necessary manner to update the file. </a:t>
            </a:r>
            <a:endParaRPr lang="en-US" sz="1700" dirty="0"/>
          </a:p>
        </p:txBody>
      </p:sp>
      <p:grpSp>
        <p:nvGrpSpPr>
          <p:cNvPr id="4" name="Group 3"/>
          <p:cNvGrpSpPr/>
          <p:nvPr/>
        </p:nvGrpSpPr>
        <p:grpSpPr>
          <a:xfrm>
            <a:off x="981650" y="2057400"/>
            <a:ext cx="7028300" cy="1495169"/>
            <a:chOff x="822325" y="1981200"/>
            <a:chExt cx="7028300" cy="1495169"/>
          </a:xfrm>
        </p:grpSpPr>
        <p:sp>
          <p:nvSpPr>
            <p:cNvPr id="5" name="Rectangle 4"/>
            <p:cNvSpPr/>
            <p:nvPr/>
          </p:nvSpPr>
          <p:spPr>
            <a:xfrm>
              <a:off x="822325" y="2133601"/>
              <a:ext cx="6873875" cy="1342768"/>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6936225" cy="141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4038600" y="30480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48" y="4343400"/>
            <a:ext cx="7187188" cy="183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609600" y="5410200"/>
            <a:ext cx="3352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642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879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Files</a:t>
            </a:r>
            <a:endParaRPr lang="en-US" dirty="0"/>
          </a:p>
        </p:txBody>
      </p:sp>
      <p:sp>
        <p:nvSpPr>
          <p:cNvPr id="3" name="Content Placeholder 2"/>
          <p:cNvSpPr>
            <a:spLocks noGrp="1"/>
          </p:cNvSpPr>
          <p:nvPr>
            <p:ph idx="1"/>
          </p:nvPr>
        </p:nvSpPr>
        <p:spPr>
          <a:xfrm>
            <a:off x="457200" y="1143000"/>
            <a:ext cx="8229600" cy="5105400"/>
          </a:xfrm>
        </p:spPr>
        <p:txBody>
          <a:bodyPr/>
          <a:lstStyle/>
          <a:p>
            <a:r>
              <a:rPr lang="en-US" dirty="0"/>
              <a:t>Once you open a </a:t>
            </a:r>
            <a:r>
              <a:rPr lang="en-US" dirty="0" smtClean="0"/>
              <a:t>file for editing, </a:t>
            </a:r>
            <a:r>
              <a:rPr lang="en-US" dirty="0"/>
              <a:t>you can make changes to it as you normally would. There are no differences between updating the content of a SharePoint file and an offline file. </a:t>
            </a:r>
            <a:endParaRPr lang="en-US" dirty="0" smtClean="0"/>
          </a:p>
          <a:p>
            <a:r>
              <a:rPr lang="en-US" dirty="0" smtClean="0"/>
              <a:t>Track </a:t>
            </a:r>
            <a:r>
              <a:rPr lang="en-US" dirty="0"/>
              <a:t>Changes and SharePoint</a:t>
            </a:r>
          </a:p>
          <a:p>
            <a:pPr lvl="1"/>
            <a:r>
              <a:rPr lang="en-US" dirty="0" smtClean="0"/>
              <a:t>If Track Changes are on, as is standard with our files, you will not see other users’ updates in real time. You will still see notifications on the bottom of your screen indicating that there is new information available. </a:t>
            </a:r>
          </a:p>
          <a:p>
            <a:r>
              <a:rPr lang="en-US" dirty="0" smtClean="0"/>
              <a:t>Some </a:t>
            </a:r>
            <a:r>
              <a:rPr lang="en-US" dirty="0"/>
              <a:t>file types, such as Excel, cannot be opened in the web view if certain features are enabled. </a:t>
            </a:r>
            <a:endParaRPr lang="en-US" dirty="0" smtClean="0"/>
          </a:p>
          <a:p>
            <a:endParaRPr lang="en-US" dirty="0"/>
          </a:p>
        </p:txBody>
      </p:sp>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289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Saving Files</a:t>
            </a:r>
            <a:endParaRPr lang="en-US" dirty="0"/>
          </a:p>
        </p:txBody>
      </p:sp>
      <p:sp>
        <p:nvSpPr>
          <p:cNvPr id="3" name="Content Placeholder 2"/>
          <p:cNvSpPr>
            <a:spLocks noGrp="1"/>
          </p:cNvSpPr>
          <p:nvPr>
            <p:ph idx="1"/>
          </p:nvPr>
        </p:nvSpPr>
        <p:spPr>
          <a:xfrm>
            <a:off x="457200" y="1112526"/>
            <a:ext cx="8229600" cy="2590800"/>
          </a:xfrm>
        </p:spPr>
        <p:txBody>
          <a:bodyPr>
            <a:normAutofit/>
          </a:bodyPr>
          <a:lstStyle/>
          <a:p>
            <a:pPr marL="0" indent="0">
              <a:buNone/>
            </a:pPr>
            <a:r>
              <a:rPr lang="en-US" dirty="0" smtClean="0"/>
              <a:t>Update the file as needed in SharePoint. When you are ready to save, click the </a:t>
            </a:r>
            <a:r>
              <a:rPr lang="en-US" b="1" dirty="0" smtClean="0"/>
              <a:t>save icon, </a:t>
            </a:r>
            <a:r>
              <a:rPr lang="en-US" dirty="0" smtClean="0"/>
              <a:t>use</a:t>
            </a:r>
            <a:r>
              <a:rPr lang="en-US" b="1" dirty="0" smtClean="0"/>
              <a:t> </a:t>
            </a:r>
            <a:r>
              <a:rPr lang="en-US" b="1" dirty="0" err="1" smtClean="0"/>
              <a:t>Crtl</a:t>
            </a:r>
            <a:r>
              <a:rPr lang="en-US" b="1" dirty="0" smtClean="0"/>
              <a:t> + S</a:t>
            </a:r>
            <a:r>
              <a:rPr lang="en-US" dirty="0" smtClean="0"/>
              <a:t> on the keyboard, or go to the file menu and click </a:t>
            </a:r>
            <a:r>
              <a:rPr lang="en-US" b="1" dirty="0"/>
              <a:t>S</a:t>
            </a:r>
            <a:r>
              <a:rPr lang="en-US" b="1" dirty="0" smtClean="0"/>
              <a:t>ave</a:t>
            </a:r>
            <a:r>
              <a:rPr lang="en-US" dirty="0" smtClean="0"/>
              <a:t>. The file will be updated on SharePoint and anyone who opens it will see the most recent versions of the file.  </a:t>
            </a:r>
          </a:p>
        </p:txBody>
      </p:sp>
      <p:grpSp>
        <p:nvGrpSpPr>
          <p:cNvPr id="8" name="Group 7"/>
          <p:cNvGrpSpPr/>
          <p:nvPr/>
        </p:nvGrpSpPr>
        <p:grpSpPr>
          <a:xfrm>
            <a:off x="290738" y="2819400"/>
            <a:ext cx="6019808" cy="1329609"/>
            <a:chOff x="464860" y="2743200"/>
            <a:chExt cx="8121145" cy="1981200"/>
          </a:xfrm>
        </p:grpSpPr>
        <p:sp>
          <p:nvSpPr>
            <p:cNvPr id="32" name="Rectangle 31"/>
            <p:cNvSpPr/>
            <p:nvPr/>
          </p:nvSpPr>
          <p:spPr>
            <a:xfrm>
              <a:off x="464860" y="2971800"/>
              <a:ext cx="7924800" cy="1752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60" y="2743200"/>
              <a:ext cx="8044945" cy="1855355"/>
            </a:xfrm>
            <a:prstGeom prst="rect">
              <a:avLst/>
            </a:prstGeom>
          </p:spPr>
        </p:pic>
      </p:grpSp>
      <p:grpSp>
        <p:nvGrpSpPr>
          <p:cNvPr id="5" name="Group 4"/>
          <p:cNvGrpSpPr/>
          <p:nvPr/>
        </p:nvGrpSpPr>
        <p:grpSpPr>
          <a:xfrm>
            <a:off x="6850312" y="3594376"/>
            <a:ext cx="1961191" cy="2223076"/>
            <a:chOff x="446931" y="3200400"/>
            <a:chExt cx="1961191" cy="2223076"/>
          </a:xfrm>
        </p:grpSpPr>
        <p:sp>
          <p:nvSpPr>
            <p:cNvPr id="9" name="Rectangle 8"/>
            <p:cNvSpPr/>
            <p:nvPr/>
          </p:nvSpPr>
          <p:spPr>
            <a:xfrm>
              <a:off x="446931" y="3429000"/>
              <a:ext cx="1839069" cy="199447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60" y="3200400"/>
              <a:ext cx="1867062" cy="2164268"/>
            </a:xfrm>
            <a:prstGeom prst="rect">
              <a:avLst/>
            </a:prstGeom>
          </p:spPr>
        </p:pic>
      </p:grpSp>
      <p:grpSp>
        <p:nvGrpSpPr>
          <p:cNvPr id="14" name="Group 13"/>
          <p:cNvGrpSpPr/>
          <p:nvPr/>
        </p:nvGrpSpPr>
        <p:grpSpPr>
          <a:xfrm>
            <a:off x="4419600" y="4986478"/>
            <a:ext cx="1937170" cy="596029"/>
            <a:chOff x="7639756" y="5885826"/>
            <a:chExt cx="1047044" cy="344312"/>
          </a:xfrm>
        </p:grpSpPr>
        <p:sp>
          <p:nvSpPr>
            <p:cNvPr id="15" name="Rectangle 14"/>
            <p:cNvSpPr/>
            <p:nvPr/>
          </p:nvSpPr>
          <p:spPr>
            <a:xfrm>
              <a:off x="7639756" y="5925337"/>
              <a:ext cx="1047044" cy="304801"/>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200" y="5885826"/>
              <a:ext cx="990600" cy="286537"/>
            </a:xfrm>
            <a:prstGeom prst="rect">
              <a:avLst/>
            </a:prstGeom>
          </p:spPr>
        </p:pic>
      </p:grpSp>
      <p:sp>
        <p:nvSpPr>
          <p:cNvPr id="17" name="Content Placeholder 2"/>
          <p:cNvSpPr txBox="1">
            <a:spLocks/>
          </p:cNvSpPr>
          <p:nvPr/>
        </p:nvSpPr>
        <p:spPr>
          <a:xfrm>
            <a:off x="464125" y="4724400"/>
            <a:ext cx="3941364" cy="1316334"/>
          </a:xfrm>
          <a:prstGeom prst="rect">
            <a:avLst/>
          </a:prstGeom>
        </p:spPr>
        <p:txBody>
          <a:bodyPr vert="horz" lIns="91440" tIns="45720" rIns="91440" bIns="45720" rtlCol="0">
            <a:normAutofit/>
          </a:bodyPr>
          <a:lstStyle>
            <a:lvl1pPr marL="230188" indent="-230188" algn="l" defTabSz="914400" rtl="0" eaLnBrk="1" latinLnBrk="0" hangingPunct="1">
              <a:spcBef>
                <a:spcPts val="0"/>
              </a:spcBef>
              <a:spcAft>
                <a:spcPts val="800"/>
              </a:spcAft>
              <a:buClr>
                <a:srgbClr val="E46C0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7CC11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23938" indent="-228600" algn="l" defTabSz="914400" rtl="0" eaLnBrk="1" latinLnBrk="0" hangingPunct="1">
              <a:spcBef>
                <a:spcPts val="0"/>
              </a:spcBef>
              <a:spcAft>
                <a:spcPts val="800"/>
              </a:spcAft>
              <a:buClr>
                <a:srgbClr val="169AC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6363" indent="-227013" algn="l" defTabSz="914400" rtl="0" eaLnBrk="1" latinLnBrk="0" hangingPunct="1">
              <a:spcBef>
                <a:spcPts val="0"/>
              </a:spcBef>
              <a:spcAft>
                <a:spcPts val="800"/>
              </a:spcAft>
              <a:buClr>
                <a:srgbClr val="2C856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716088" indent="-228600" algn="l" defTabSz="914400" rtl="0" eaLnBrk="1" latinLnBrk="0" hangingPunct="1">
              <a:spcBef>
                <a:spcPts val="0"/>
              </a:spcBef>
              <a:spcAft>
                <a:spcPts val="800"/>
              </a:spcAft>
              <a:buClr>
                <a:srgbClr val="006A9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t>Server copies of the file will always have a green arrow around the save icon. Always save to the server. </a:t>
            </a:r>
            <a:endParaRPr lang="en-US" dirty="0"/>
          </a:p>
        </p:txBody>
      </p:sp>
      <p:sp>
        <p:nvSpPr>
          <p:cNvPr id="18" name="TextBox 17"/>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7"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6045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SharePoint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Version </a:t>
            </a:r>
            <a:r>
              <a:rPr lang="en-US" dirty="0" smtClean="0"/>
              <a:t>control</a:t>
            </a:r>
          </a:p>
          <a:p>
            <a:pPr lvl="1"/>
            <a:r>
              <a:rPr lang="en-US" dirty="0" smtClean="0"/>
              <a:t>Each library can be set to keep prior versions of a file. Files with the same name will overwrite each other to ensure the most recent one is available. </a:t>
            </a:r>
          </a:p>
          <a:p>
            <a:pPr lvl="1"/>
            <a:r>
              <a:rPr lang="en-US" dirty="0" smtClean="0"/>
              <a:t>By eliminating the practice of emailing files, you can be sure that the single version on SharePoint is the most current version without guessing. </a:t>
            </a:r>
          </a:p>
          <a:p>
            <a:pPr lvl="1"/>
            <a:r>
              <a:rPr lang="en-US" dirty="0" smtClean="0"/>
              <a:t>Eliminate rework and save time. </a:t>
            </a:r>
            <a:endParaRPr lang="en-US" dirty="0"/>
          </a:p>
          <a:p>
            <a:r>
              <a:rPr lang="en-US" dirty="0"/>
              <a:t>Accountability</a:t>
            </a:r>
          </a:p>
          <a:p>
            <a:pPr lvl="1"/>
            <a:r>
              <a:rPr lang="en-US" dirty="0"/>
              <a:t>Each save records who the file was last modified by. </a:t>
            </a:r>
          </a:p>
          <a:p>
            <a:pPr lvl="1"/>
            <a:r>
              <a:rPr lang="en-US" dirty="0"/>
              <a:t>Comments can be used to alert coworkers of changes and pertinent information. </a:t>
            </a:r>
          </a:p>
          <a:p>
            <a:r>
              <a:rPr lang="en-US" dirty="0" smtClean="0"/>
              <a:t>Security</a:t>
            </a:r>
          </a:p>
          <a:p>
            <a:pPr lvl="1"/>
            <a:r>
              <a:rPr lang="en-US" dirty="0" smtClean="0"/>
              <a:t>Security groups can be created to meet group needs.</a:t>
            </a:r>
          </a:p>
          <a:p>
            <a:pPr lvl="1"/>
            <a:r>
              <a:rPr lang="en-US" dirty="0" smtClean="0"/>
              <a:t>Each document library, calendar, and discussion group can be made accessible accessible only to the members in the allowed groups, at the allowed level.</a:t>
            </a:r>
          </a:p>
          <a:p>
            <a:pPr lvl="1"/>
            <a:r>
              <a:rPr lang="en-US" dirty="0" smtClean="0"/>
              <a:t>Permissions can be customized down to the file level, if needed. </a:t>
            </a:r>
            <a:endParaRPr lang="en-US" dirty="0"/>
          </a:p>
          <a:p>
            <a:r>
              <a:rPr lang="en-US" dirty="0"/>
              <a:t>Centralized </a:t>
            </a:r>
            <a:r>
              <a:rPr lang="en-US" dirty="0" smtClean="0"/>
              <a:t>communication</a:t>
            </a:r>
          </a:p>
          <a:p>
            <a:pPr lvl="1"/>
            <a:r>
              <a:rPr lang="en-US" dirty="0" smtClean="0"/>
              <a:t>Using discussion boards instead of email for information that needs to be dispersed to an entire team ensures that it doesn’t get lost in an inbox. </a:t>
            </a:r>
          </a:p>
          <a:p>
            <a:pPr lvl="1"/>
            <a:r>
              <a:rPr lang="en-US" dirty="0" smtClean="0"/>
              <a:t>Information remains easily accessible to all team members. </a:t>
            </a:r>
          </a:p>
        </p:txBody>
      </p:sp>
      <p:sp>
        <p:nvSpPr>
          <p:cNvPr id="4" name="TextBox 3"/>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441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Saving Files</a:t>
            </a:r>
            <a:endParaRPr lang="en-US" dirty="0"/>
          </a:p>
        </p:txBody>
      </p:sp>
      <p:sp>
        <p:nvSpPr>
          <p:cNvPr id="3" name="Content Placeholder 2"/>
          <p:cNvSpPr>
            <a:spLocks noGrp="1"/>
          </p:cNvSpPr>
          <p:nvPr>
            <p:ph idx="1"/>
          </p:nvPr>
        </p:nvSpPr>
        <p:spPr>
          <a:xfrm>
            <a:off x="457200" y="1185689"/>
            <a:ext cx="8153400" cy="1100311"/>
          </a:xfrm>
        </p:spPr>
        <p:txBody>
          <a:bodyPr>
            <a:normAutofit fontScale="85000" lnSpcReduction="20000"/>
          </a:bodyPr>
          <a:lstStyle/>
          <a:p>
            <a:pPr marL="0" indent="0">
              <a:buNone/>
            </a:pPr>
            <a:r>
              <a:rPr lang="en-US" dirty="0" smtClean="0"/>
              <a:t>When you save a Microsoft file, you will see a status bar in the lower right corner of the document. It is easy to miss if you aren’t looking for it. </a:t>
            </a:r>
          </a:p>
          <a:p>
            <a:pPr marL="0" indent="0">
              <a:buNone/>
            </a:pPr>
            <a:r>
              <a:rPr lang="en-US" dirty="0" smtClean="0"/>
              <a:t>PDF files do not have this status bar. If it was opened from SharePoint, it will save to the server. </a:t>
            </a:r>
          </a:p>
        </p:txBody>
      </p:sp>
      <p:sp>
        <p:nvSpPr>
          <p:cNvPr id="15" name="Rectangle 14"/>
          <p:cNvSpPr/>
          <p:nvPr/>
        </p:nvSpPr>
        <p:spPr>
          <a:xfrm>
            <a:off x="152400" y="2500125"/>
            <a:ext cx="8686800" cy="461288"/>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2" y="2399696"/>
            <a:ext cx="8814304" cy="467587"/>
          </a:xfrm>
          <a:prstGeom prst="rect">
            <a:avLst/>
          </a:prstGeom>
        </p:spPr>
      </p:pic>
      <p:sp>
        <p:nvSpPr>
          <p:cNvPr id="17" name="Content Placeholder 2"/>
          <p:cNvSpPr txBox="1">
            <a:spLocks/>
          </p:cNvSpPr>
          <p:nvPr/>
        </p:nvSpPr>
        <p:spPr>
          <a:xfrm>
            <a:off x="457200" y="3276600"/>
            <a:ext cx="8229600" cy="1447800"/>
          </a:xfrm>
          <a:prstGeom prst="rect">
            <a:avLst/>
          </a:prstGeom>
        </p:spPr>
        <p:txBody>
          <a:bodyPr vert="horz" lIns="91440" tIns="45720" rIns="91440" bIns="45720" rtlCol="0">
            <a:normAutofit fontScale="85000" lnSpcReduction="10000"/>
          </a:bodyPr>
          <a:lstStyle>
            <a:lvl1pPr marL="230188" indent="-230188" algn="l" defTabSz="914400" rtl="0" eaLnBrk="1" latinLnBrk="0" hangingPunct="1">
              <a:spcBef>
                <a:spcPts val="0"/>
              </a:spcBef>
              <a:spcAft>
                <a:spcPts val="800"/>
              </a:spcAft>
              <a:buClr>
                <a:srgbClr val="E46C0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7CC11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23938" indent="-228600" algn="l" defTabSz="914400" rtl="0" eaLnBrk="1" latinLnBrk="0" hangingPunct="1">
              <a:spcBef>
                <a:spcPts val="0"/>
              </a:spcBef>
              <a:spcAft>
                <a:spcPts val="800"/>
              </a:spcAft>
              <a:buClr>
                <a:srgbClr val="169AC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6363" indent="-227013" algn="l" defTabSz="914400" rtl="0" eaLnBrk="1" latinLnBrk="0" hangingPunct="1">
              <a:spcBef>
                <a:spcPts val="0"/>
              </a:spcBef>
              <a:spcAft>
                <a:spcPts val="800"/>
              </a:spcAft>
              <a:buClr>
                <a:srgbClr val="2C856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716088" indent="-228600" algn="l" defTabSz="914400" rtl="0" eaLnBrk="1" latinLnBrk="0" hangingPunct="1">
              <a:spcBef>
                <a:spcPts val="0"/>
              </a:spcBef>
              <a:spcAft>
                <a:spcPts val="800"/>
              </a:spcAft>
              <a:buClr>
                <a:srgbClr val="006A9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t>When working with larger files or at times when the server is slow, a popup window will appear indicating the file is updating. </a:t>
            </a:r>
            <a:r>
              <a:rPr lang="en-US" i="1" dirty="0" smtClean="0"/>
              <a:t>Be patient </a:t>
            </a:r>
            <a:r>
              <a:rPr lang="en-US" dirty="0" smtClean="0"/>
              <a:t>and wait for it to complete. Some files become very large when many images are added. The traffic on the network, the file size, and the power of our machines all impact the time it takes to save files. The file will upload and save to the library as intended. </a:t>
            </a:r>
          </a:p>
        </p:txBody>
      </p:sp>
      <p:sp>
        <p:nvSpPr>
          <p:cNvPr id="18" name="Rectangle 17"/>
          <p:cNvSpPr/>
          <p:nvPr/>
        </p:nvSpPr>
        <p:spPr>
          <a:xfrm>
            <a:off x="2438400" y="4876800"/>
            <a:ext cx="3352800" cy="12192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5" action="ppaction://hlinksldjump"/>
              </a:rPr>
              <a:t>Back to Contents</a:t>
            </a:r>
            <a:endParaRPr lang="en-US" sz="1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4800600"/>
            <a:ext cx="3421677" cy="1226926"/>
          </a:xfrm>
          <a:prstGeom prst="rect">
            <a:avLst/>
          </a:prstGeom>
        </p:spPr>
      </p:pic>
    </p:spTree>
    <p:custDataLst>
      <p:tags r:id="rId1"/>
    </p:custDataLst>
    <p:extLst>
      <p:ext uri="{BB962C8B-B14F-4D97-AF65-F5344CB8AC3E}">
        <p14:creationId xmlns:p14="http://schemas.microsoft.com/office/powerpoint/2010/main" val="3267737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879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a:t>Co-Authoring</a:t>
            </a:r>
          </a:p>
        </p:txBody>
      </p:sp>
      <p:sp>
        <p:nvSpPr>
          <p:cNvPr id="3" name="Content Placeholder 2"/>
          <p:cNvSpPr>
            <a:spLocks noGrp="1"/>
          </p:cNvSpPr>
          <p:nvPr>
            <p:ph idx="1"/>
          </p:nvPr>
        </p:nvSpPr>
        <p:spPr>
          <a:xfrm>
            <a:off x="457200" y="1143000"/>
            <a:ext cx="8229600" cy="838200"/>
          </a:xfrm>
        </p:spPr>
        <p:txBody>
          <a:bodyPr>
            <a:normAutofit/>
          </a:bodyPr>
          <a:lstStyle/>
          <a:p>
            <a:pPr marL="0" indent="0">
              <a:buNone/>
            </a:pPr>
            <a:r>
              <a:rPr lang="en-US" dirty="0" smtClean="0"/>
              <a:t>SharePoint offers a feature called co-authoring. This allows multiple users to work on the same file simultaneously. </a:t>
            </a:r>
            <a:endParaRPr lang="en-US" dirty="0"/>
          </a:p>
        </p:txBody>
      </p:sp>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88437" y="2286000"/>
            <a:ext cx="3931163" cy="3886200"/>
          </a:xfrm>
          <a:prstGeom prst="rect">
            <a:avLst/>
          </a:prstGeom>
        </p:spPr>
        <p:txBody>
          <a:bodyPr vert="horz" lIns="91440" tIns="45720" rIns="91440" bIns="45720" rtlCol="0">
            <a:normAutofit/>
          </a:bodyPr>
          <a:lstStyle>
            <a:lvl1pPr marL="230188" indent="-230188" algn="l" defTabSz="914400" rtl="0" eaLnBrk="1" latinLnBrk="0" hangingPunct="1">
              <a:spcBef>
                <a:spcPts val="0"/>
              </a:spcBef>
              <a:spcAft>
                <a:spcPts val="800"/>
              </a:spcAft>
              <a:buClr>
                <a:srgbClr val="E46C0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7CC11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23938" indent="-228600" algn="l" defTabSz="914400" rtl="0" eaLnBrk="1" latinLnBrk="0" hangingPunct="1">
              <a:spcBef>
                <a:spcPts val="0"/>
              </a:spcBef>
              <a:spcAft>
                <a:spcPts val="800"/>
              </a:spcAft>
              <a:buClr>
                <a:srgbClr val="169AC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6363" indent="-227013" algn="l" defTabSz="914400" rtl="0" eaLnBrk="1" latinLnBrk="0" hangingPunct="1">
              <a:spcBef>
                <a:spcPts val="0"/>
              </a:spcBef>
              <a:spcAft>
                <a:spcPts val="800"/>
              </a:spcAft>
              <a:buClr>
                <a:srgbClr val="2C856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716088" indent="-228600" algn="l" defTabSz="914400" rtl="0" eaLnBrk="1" latinLnBrk="0" hangingPunct="1">
              <a:spcBef>
                <a:spcPts val="0"/>
              </a:spcBef>
              <a:spcAft>
                <a:spcPts val="800"/>
              </a:spcAft>
              <a:buClr>
                <a:srgbClr val="006A9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b="1" u="sng" dirty="0" smtClean="0"/>
              <a:t>Pros</a:t>
            </a:r>
          </a:p>
          <a:p>
            <a:r>
              <a:rPr lang="en-US" dirty="0" smtClean="0"/>
              <a:t>Faster</a:t>
            </a:r>
          </a:p>
          <a:p>
            <a:r>
              <a:rPr lang="en-US" dirty="0" smtClean="0"/>
              <a:t>Real-time updates</a:t>
            </a:r>
          </a:p>
          <a:p>
            <a:r>
              <a:rPr lang="en-US" dirty="0" smtClean="0"/>
              <a:t>Collaborative work environment</a:t>
            </a:r>
          </a:p>
          <a:p>
            <a:endParaRPr lang="en-US" dirty="0" smtClean="0"/>
          </a:p>
          <a:p>
            <a:endParaRPr lang="en-US" dirty="0"/>
          </a:p>
        </p:txBody>
      </p:sp>
      <p:sp>
        <p:nvSpPr>
          <p:cNvPr id="8" name="Content Placeholder 2"/>
          <p:cNvSpPr txBox="1">
            <a:spLocks/>
          </p:cNvSpPr>
          <p:nvPr/>
        </p:nvSpPr>
        <p:spPr>
          <a:xfrm>
            <a:off x="4648200" y="2209800"/>
            <a:ext cx="3931163" cy="3886200"/>
          </a:xfrm>
          <a:prstGeom prst="rect">
            <a:avLst/>
          </a:prstGeom>
        </p:spPr>
        <p:txBody>
          <a:bodyPr vert="horz" lIns="91440" tIns="45720" rIns="91440" bIns="45720" rtlCol="0">
            <a:normAutofit/>
          </a:bodyPr>
          <a:lstStyle>
            <a:lvl1pPr marL="230188" indent="-230188" algn="l" defTabSz="914400" rtl="0" eaLnBrk="1" latinLnBrk="0" hangingPunct="1">
              <a:spcBef>
                <a:spcPts val="0"/>
              </a:spcBef>
              <a:spcAft>
                <a:spcPts val="800"/>
              </a:spcAft>
              <a:buClr>
                <a:srgbClr val="E46C0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7CC11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23938" indent="-228600" algn="l" defTabSz="914400" rtl="0" eaLnBrk="1" latinLnBrk="0" hangingPunct="1">
              <a:spcBef>
                <a:spcPts val="0"/>
              </a:spcBef>
              <a:spcAft>
                <a:spcPts val="800"/>
              </a:spcAft>
              <a:buClr>
                <a:srgbClr val="169AC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6363" indent="-227013" algn="l" defTabSz="914400" rtl="0" eaLnBrk="1" latinLnBrk="0" hangingPunct="1">
              <a:spcBef>
                <a:spcPts val="0"/>
              </a:spcBef>
              <a:spcAft>
                <a:spcPts val="800"/>
              </a:spcAft>
              <a:buClr>
                <a:srgbClr val="2C856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716088" indent="-228600" algn="l" defTabSz="914400" rtl="0" eaLnBrk="1" latinLnBrk="0" hangingPunct="1">
              <a:spcBef>
                <a:spcPts val="0"/>
              </a:spcBef>
              <a:spcAft>
                <a:spcPts val="800"/>
              </a:spcAft>
              <a:buClr>
                <a:srgbClr val="006A9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b="1" u="sng" dirty="0" smtClean="0"/>
              <a:t>Cons</a:t>
            </a:r>
          </a:p>
          <a:p>
            <a:r>
              <a:rPr lang="en-US" dirty="0" smtClean="0"/>
              <a:t>No real-time updates if using Track Changes</a:t>
            </a:r>
          </a:p>
          <a:p>
            <a:r>
              <a:rPr lang="en-US" dirty="0" smtClean="0"/>
              <a:t>Refreshing to see changes</a:t>
            </a:r>
          </a:p>
          <a:p>
            <a:endParaRPr lang="en-US" dirty="0"/>
          </a:p>
        </p:txBody>
      </p:sp>
    </p:spTree>
    <p:custDataLst>
      <p:tags r:id="rId1"/>
    </p:custDataLst>
    <p:extLst>
      <p:ext uri="{BB962C8B-B14F-4D97-AF65-F5344CB8AC3E}">
        <p14:creationId xmlns:p14="http://schemas.microsoft.com/office/powerpoint/2010/main" val="971389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a:t>Co-Authoring</a:t>
            </a:r>
          </a:p>
        </p:txBody>
      </p:sp>
      <p:sp>
        <p:nvSpPr>
          <p:cNvPr id="3" name="Content Placeholder 2"/>
          <p:cNvSpPr>
            <a:spLocks noGrp="1"/>
          </p:cNvSpPr>
          <p:nvPr>
            <p:ph idx="1"/>
          </p:nvPr>
        </p:nvSpPr>
        <p:spPr>
          <a:xfrm>
            <a:off x="457200" y="1143000"/>
            <a:ext cx="8229600" cy="1143000"/>
          </a:xfrm>
        </p:spPr>
        <p:txBody>
          <a:bodyPr>
            <a:normAutofit/>
          </a:bodyPr>
          <a:lstStyle/>
          <a:p>
            <a:pPr marL="0" indent="0">
              <a:buNone/>
            </a:pPr>
            <a:r>
              <a:rPr lang="en-US" dirty="0" smtClean="0"/>
              <a:t>If there are changes made to the file by another user, you will be alerted. The updated areas will be bracketed and refresh arrows will be around the updated text, indicating a refresh is needed.</a:t>
            </a:r>
            <a:endParaRPr lang="en-US" dirty="0"/>
          </a:p>
        </p:txBody>
      </p:sp>
      <p:sp>
        <p:nvSpPr>
          <p:cNvPr id="32" name="Rectangle 31"/>
          <p:cNvSpPr/>
          <p:nvPr/>
        </p:nvSpPr>
        <p:spPr>
          <a:xfrm>
            <a:off x="1143000" y="2540000"/>
            <a:ext cx="6629400" cy="3276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387600"/>
            <a:ext cx="6629400" cy="3292539"/>
          </a:xfrm>
          <a:prstGeom prst="rect">
            <a:avLst/>
          </a:prstGeom>
        </p:spPr>
      </p:pic>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5"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28624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a:t>Co-Authoring</a:t>
            </a:r>
          </a:p>
        </p:txBody>
      </p:sp>
      <p:sp>
        <p:nvSpPr>
          <p:cNvPr id="3" name="Content Placeholder 2"/>
          <p:cNvSpPr>
            <a:spLocks noGrp="1"/>
          </p:cNvSpPr>
          <p:nvPr>
            <p:ph idx="1"/>
          </p:nvPr>
        </p:nvSpPr>
        <p:spPr>
          <a:xfrm>
            <a:off x="457200" y="1142999"/>
            <a:ext cx="1981200" cy="4701653"/>
          </a:xfrm>
        </p:spPr>
        <p:txBody>
          <a:bodyPr>
            <a:normAutofit/>
          </a:bodyPr>
          <a:lstStyle/>
          <a:p>
            <a:pPr marL="0" indent="0">
              <a:buNone/>
            </a:pPr>
            <a:r>
              <a:rPr lang="en-US" dirty="0" smtClean="0"/>
              <a:t>If you use the file menu to save, you will see a notification of updates in the file menu as well.</a:t>
            </a:r>
            <a:endParaRPr lang="en-US" dirty="0"/>
          </a:p>
        </p:txBody>
      </p:sp>
      <p:sp>
        <p:nvSpPr>
          <p:cNvPr id="32" name="Rectangle 31"/>
          <p:cNvSpPr/>
          <p:nvPr/>
        </p:nvSpPr>
        <p:spPr>
          <a:xfrm>
            <a:off x="2514600" y="1371600"/>
            <a:ext cx="6248400" cy="4572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219200"/>
            <a:ext cx="6210647" cy="4625453"/>
          </a:xfrm>
          <a:prstGeom prst="rect">
            <a:avLst/>
          </a:prstGeom>
        </p:spPr>
      </p:pic>
      <p:sp>
        <p:nvSpPr>
          <p:cNvPr id="6" name="Oval 5"/>
          <p:cNvSpPr/>
          <p:nvPr/>
        </p:nvSpPr>
        <p:spPr>
          <a:xfrm>
            <a:off x="3733800" y="2057400"/>
            <a:ext cx="3581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5"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38224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a:t>Co-Authoring</a:t>
            </a:r>
          </a:p>
        </p:txBody>
      </p:sp>
      <p:sp>
        <p:nvSpPr>
          <p:cNvPr id="3" name="Content Placeholder 2"/>
          <p:cNvSpPr>
            <a:spLocks noGrp="1"/>
          </p:cNvSpPr>
          <p:nvPr>
            <p:ph idx="1"/>
          </p:nvPr>
        </p:nvSpPr>
        <p:spPr>
          <a:xfrm>
            <a:off x="457200" y="1143000"/>
            <a:ext cx="8229600" cy="1295400"/>
          </a:xfrm>
        </p:spPr>
        <p:txBody>
          <a:bodyPr>
            <a:normAutofit/>
          </a:bodyPr>
          <a:lstStyle/>
          <a:p>
            <a:pPr marL="0" indent="0">
              <a:buNone/>
            </a:pPr>
            <a:r>
              <a:rPr lang="en-US" dirty="0" smtClean="0"/>
              <a:t>After you save to refresh the file, the updated areas will be highlighted for you to review.</a:t>
            </a:r>
            <a:endParaRPr lang="en-US" dirty="0"/>
          </a:p>
        </p:txBody>
      </p:sp>
      <p:sp>
        <p:nvSpPr>
          <p:cNvPr id="32" name="Rectangle 31"/>
          <p:cNvSpPr/>
          <p:nvPr/>
        </p:nvSpPr>
        <p:spPr>
          <a:xfrm>
            <a:off x="685800" y="2438400"/>
            <a:ext cx="7772400" cy="3048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337910"/>
            <a:ext cx="7731262" cy="2988739"/>
          </a:xfrm>
          <a:prstGeom prst="rect">
            <a:avLst/>
          </a:prstGeom>
        </p:spPr>
      </p:pic>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5"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5025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879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Checking Out Files</a:t>
            </a:r>
            <a:endParaRPr lang="en-US" dirty="0"/>
          </a:p>
        </p:txBody>
      </p:sp>
      <p:sp>
        <p:nvSpPr>
          <p:cNvPr id="3" name="Content Placeholder 2"/>
          <p:cNvSpPr>
            <a:spLocks noGrp="1"/>
          </p:cNvSpPr>
          <p:nvPr>
            <p:ph idx="1"/>
          </p:nvPr>
        </p:nvSpPr>
        <p:spPr>
          <a:xfrm>
            <a:off x="457200" y="1143000"/>
            <a:ext cx="8153400" cy="4876800"/>
          </a:xfrm>
        </p:spPr>
        <p:txBody>
          <a:bodyPr>
            <a:normAutofit/>
          </a:bodyPr>
          <a:lstStyle/>
          <a:p>
            <a:pPr marL="0" indent="0">
              <a:buNone/>
            </a:pPr>
            <a:r>
              <a:rPr lang="en-US" dirty="0"/>
              <a:t>If it is </a:t>
            </a:r>
            <a:r>
              <a:rPr lang="en-US" i="1" dirty="0"/>
              <a:t>absolutely necessary </a:t>
            </a:r>
            <a:r>
              <a:rPr lang="en-US" dirty="0"/>
              <a:t>to be the only person with access to a file, you can check out  a file for editing. This should only be done when files are in the formatting and editing stage or a situation requires it. Otherwise, this should be avoided. </a:t>
            </a:r>
          </a:p>
          <a:p>
            <a:pPr marL="0" indent="0">
              <a:buNone/>
            </a:pPr>
            <a:r>
              <a:rPr lang="en-US" dirty="0"/>
              <a:t>When a file is checked out, other group members cannot make updates or see updates until it is checked in by the person working on it. If that person is out or for any reason doesn’t have access to SharePoint and the file is needed, it can be force checked in, but </a:t>
            </a:r>
            <a:r>
              <a:rPr lang="en-US" b="1" dirty="0"/>
              <a:t>all changes made will be lost</a:t>
            </a:r>
            <a:r>
              <a:rPr lang="en-US" dirty="0"/>
              <a:t>. There is no way to retrieve this information.</a:t>
            </a:r>
          </a:p>
          <a:p>
            <a:pPr marL="0" indent="0">
              <a:buNone/>
            </a:pPr>
            <a:r>
              <a:rPr lang="en-US" dirty="0"/>
              <a:t>Unless the version cannot change (as in the formatting and editing stage), there are very few practical reasons for files to be checked out. </a:t>
            </a:r>
            <a:endParaRPr lang="en-US" dirty="0" smtClean="0"/>
          </a:p>
        </p:txBody>
      </p:sp>
      <p:sp>
        <p:nvSpPr>
          <p:cNvPr id="4" name="TextBox 3"/>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918030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Checking Out Files</a:t>
            </a:r>
            <a:endParaRPr lang="en-US" dirty="0"/>
          </a:p>
        </p:txBody>
      </p:sp>
      <p:sp>
        <p:nvSpPr>
          <p:cNvPr id="3" name="Content Placeholder 2"/>
          <p:cNvSpPr>
            <a:spLocks noGrp="1"/>
          </p:cNvSpPr>
          <p:nvPr>
            <p:ph idx="1"/>
          </p:nvPr>
        </p:nvSpPr>
        <p:spPr>
          <a:xfrm>
            <a:off x="457200" y="1143000"/>
            <a:ext cx="8229600" cy="1828800"/>
          </a:xfrm>
        </p:spPr>
        <p:txBody>
          <a:bodyPr>
            <a:normAutofit fontScale="92500"/>
          </a:bodyPr>
          <a:lstStyle/>
          <a:p>
            <a:pPr marL="0" indent="0">
              <a:buNone/>
            </a:pPr>
            <a:r>
              <a:rPr lang="en-US" dirty="0" smtClean="0"/>
              <a:t>You can check out files manually or in the file. To check out a file manually:</a:t>
            </a:r>
          </a:p>
          <a:p>
            <a:pPr lvl="1"/>
            <a:r>
              <a:rPr lang="en-US" dirty="0" smtClean="0"/>
              <a:t>Check the checkbox in front of the file row. You can select multiple files to check out simultaneously.</a:t>
            </a:r>
          </a:p>
          <a:p>
            <a:pPr lvl="1"/>
            <a:r>
              <a:rPr lang="en-US" dirty="0" smtClean="0"/>
              <a:t>On the top ribbon under </a:t>
            </a:r>
            <a:r>
              <a:rPr lang="en-US" b="1" dirty="0" smtClean="0"/>
              <a:t>Library Tools</a:t>
            </a:r>
            <a:r>
              <a:rPr lang="en-US" dirty="0" smtClean="0"/>
              <a:t>, select </a:t>
            </a:r>
            <a:r>
              <a:rPr lang="en-US" b="1" dirty="0" smtClean="0"/>
              <a:t>Check Out</a:t>
            </a:r>
            <a:r>
              <a:rPr lang="en-US" dirty="0" smtClean="0"/>
              <a:t>.</a:t>
            </a:r>
            <a:endParaRPr lang="en-US" b="1" dirty="0" smtClean="0"/>
          </a:p>
          <a:p>
            <a:pPr lvl="1"/>
            <a:r>
              <a:rPr lang="en-US" dirty="0" smtClean="0"/>
              <a:t>Click </a:t>
            </a:r>
            <a:r>
              <a:rPr lang="en-US" b="1" dirty="0" smtClean="0"/>
              <a:t>OK</a:t>
            </a:r>
            <a:r>
              <a:rPr lang="en-US" dirty="0" smtClean="0"/>
              <a:t> on the pop-up window.</a:t>
            </a:r>
            <a:endParaRPr lang="en-US" dirty="0"/>
          </a:p>
        </p:txBody>
      </p:sp>
      <p:grpSp>
        <p:nvGrpSpPr>
          <p:cNvPr id="5" name="Group 4"/>
          <p:cNvGrpSpPr/>
          <p:nvPr/>
        </p:nvGrpSpPr>
        <p:grpSpPr>
          <a:xfrm>
            <a:off x="228600" y="3429000"/>
            <a:ext cx="5638800" cy="2408997"/>
            <a:chOff x="228600" y="3248262"/>
            <a:chExt cx="5638800" cy="2408997"/>
          </a:xfrm>
        </p:grpSpPr>
        <p:sp>
          <p:nvSpPr>
            <p:cNvPr id="32" name="Rectangle 31"/>
            <p:cNvSpPr/>
            <p:nvPr/>
          </p:nvSpPr>
          <p:spPr>
            <a:xfrm>
              <a:off x="228600" y="3436891"/>
              <a:ext cx="5530818" cy="2220368"/>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228600" y="3248262"/>
              <a:ext cx="5638800" cy="2363902"/>
              <a:chOff x="228600" y="3248262"/>
              <a:chExt cx="5638800" cy="2363902"/>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819" y="3248262"/>
                <a:ext cx="5580581" cy="2363902"/>
              </a:xfrm>
              <a:prstGeom prst="rect">
                <a:avLst/>
              </a:prstGeom>
            </p:spPr>
          </p:pic>
          <p:sp>
            <p:nvSpPr>
              <p:cNvPr id="8" name="Oval 7"/>
              <p:cNvSpPr/>
              <p:nvPr/>
            </p:nvSpPr>
            <p:spPr>
              <a:xfrm>
                <a:off x="228600" y="5014521"/>
                <a:ext cx="349315" cy="233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4383" y="3495321"/>
                <a:ext cx="633941" cy="233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6019800" y="3871797"/>
            <a:ext cx="2948232" cy="1689816"/>
            <a:chOff x="6019800" y="3558428"/>
            <a:chExt cx="2948232" cy="1689816"/>
          </a:xfrm>
        </p:grpSpPr>
        <p:sp>
          <p:nvSpPr>
            <p:cNvPr id="13" name="Rectangle 12"/>
            <p:cNvSpPr/>
            <p:nvPr/>
          </p:nvSpPr>
          <p:spPr>
            <a:xfrm>
              <a:off x="6019800" y="3657600"/>
              <a:ext cx="2863817" cy="1590644"/>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558428"/>
              <a:ext cx="2872032" cy="1619337"/>
            </a:xfrm>
            <a:prstGeom prst="rect">
              <a:avLst/>
            </a:prstGeom>
          </p:spPr>
        </p:pic>
        <p:sp>
          <p:nvSpPr>
            <p:cNvPr id="14" name="Oval 13"/>
            <p:cNvSpPr/>
            <p:nvPr/>
          </p:nvSpPr>
          <p:spPr>
            <a:xfrm>
              <a:off x="6553200" y="4456633"/>
              <a:ext cx="838200" cy="2677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6"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9869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Out Files</a:t>
            </a:r>
          </a:p>
        </p:txBody>
      </p:sp>
      <p:sp>
        <p:nvSpPr>
          <p:cNvPr id="3" name="Content Placeholder 2"/>
          <p:cNvSpPr>
            <a:spLocks noGrp="1"/>
          </p:cNvSpPr>
          <p:nvPr>
            <p:ph idx="1"/>
          </p:nvPr>
        </p:nvSpPr>
        <p:spPr>
          <a:xfrm>
            <a:off x="457200" y="1066800"/>
            <a:ext cx="8229600" cy="1371600"/>
          </a:xfrm>
        </p:spPr>
        <p:txBody>
          <a:bodyPr>
            <a:normAutofit/>
          </a:bodyPr>
          <a:lstStyle/>
          <a:p>
            <a:r>
              <a:rPr lang="en-US" dirty="0" smtClean="0"/>
              <a:t>PDF files will prompt you for check out with a dialogue box. </a:t>
            </a:r>
          </a:p>
          <a:p>
            <a:r>
              <a:rPr lang="en-US" dirty="0" smtClean="0"/>
              <a:t>Click </a:t>
            </a:r>
            <a:r>
              <a:rPr lang="en-US" b="1" dirty="0" smtClean="0"/>
              <a:t>Check Out &amp; Open</a:t>
            </a:r>
            <a:r>
              <a:rPr lang="en-US" dirty="0" smtClean="0"/>
              <a:t> if you want to make any changes, including comments, to the file.</a:t>
            </a:r>
            <a:endParaRPr lang="en-US" dirty="0"/>
          </a:p>
        </p:txBody>
      </p:sp>
      <p:sp>
        <p:nvSpPr>
          <p:cNvPr id="10" name="TextBox 9"/>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grpSp>
        <p:nvGrpSpPr>
          <p:cNvPr id="7" name="Group 6"/>
          <p:cNvGrpSpPr/>
          <p:nvPr/>
        </p:nvGrpSpPr>
        <p:grpSpPr>
          <a:xfrm>
            <a:off x="2102530" y="2562860"/>
            <a:ext cx="3996254" cy="2895600"/>
            <a:chOff x="2590800" y="1752600"/>
            <a:chExt cx="3373797" cy="2286000"/>
          </a:xfrm>
        </p:grpSpPr>
        <p:sp>
          <p:nvSpPr>
            <p:cNvPr id="5" name="Rectangle 4"/>
            <p:cNvSpPr/>
            <p:nvPr/>
          </p:nvSpPr>
          <p:spPr>
            <a:xfrm>
              <a:off x="2590800" y="1828800"/>
              <a:ext cx="3276600" cy="22098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52600"/>
              <a:ext cx="3297597" cy="218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16586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Requirements</a:t>
            </a:r>
            <a:endParaRPr lang="en-US" dirty="0"/>
          </a:p>
        </p:txBody>
      </p:sp>
      <p:sp>
        <p:nvSpPr>
          <p:cNvPr id="3" name="Content Placeholder 2"/>
          <p:cNvSpPr>
            <a:spLocks noGrp="1"/>
          </p:cNvSpPr>
          <p:nvPr>
            <p:ph idx="1"/>
          </p:nvPr>
        </p:nvSpPr>
        <p:spPr>
          <a:xfrm>
            <a:off x="457200" y="1143000"/>
            <a:ext cx="4267200" cy="5105400"/>
          </a:xfrm>
        </p:spPr>
        <p:txBody>
          <a:bodyPr/>
          <a:lstStyle/>
          <a:p>
            <a:r>
              <a:rPr lang="en-US" dirty="0" smtClean="0"/>
              <a:t>Internet Explorer (IE)</a:t>
            </a:r>
          </a:p>
          <a:p>
            <a:pPr lvl="1"/>
            <a:r>
              <a:rPr lang="en-US" dirty="0" smtClean="0"/>
              <a:t>IE is the only browser fully compatible with SharePoint.</a:t>
            </a:r>
          </a:p>
          <a:p>
            <a:pPr lvl="1"/>
            <a:r>
              <a:rPr lang="en-US" dirty="0" smtClean="0"/>
              <a:t>Firefox and Chrome are incompatible. While they will allow you to view some areas seamlessly, they cannot complete all the functions available or utilized by SharePoint sites. </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447800"/>
            <a:ext cx="2667000" cy="2667000"/>
          </a:xfrm>
          <a:prstGeom prst="rect">
            <a:avLst/>
          </a:prstGeo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813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2895600"/>
            <a:ext cx="6248400" cy="10668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Checking Out Files</a:t>
            </a:r>
          </a:p>
        </p:txBody>
      </p:sp>
      <p:sp>
        <p:nvSpPr>
          <p:cNvPr id="3" name="Content Placeholder 2"/>
          <p:cNvSpPr>
            <a:spLocks noGrp="1"/>
          </p:cNvSpPr>
          <p:nvPr>
            <p:ph idx="1"/>
          </p:nvPr>
        </p:nvSpPr>
        <p:spPr>
          <a:xfrm>
            <a:off x="457200" y="1143000"/>
            <a:ext cx="8229600" cy="1371600"/>
          </a:xfrm>
        </p:spPr>
        <p:txBody>
          <a:bodyPr/>
          <a:lstStyle/>
          <a:p>
            <a:pPr marL="0" indent="0">
              <a:buNone/>
            </a:pPr>
            <a:r>
              <a:rPr lang="en-US" dirty="0" smtClean="0"/>
              <a:t>You can also click </a:t>
            </a:r>
            <a:r>
              <a:rPr lang="en-US" dirty="0"/>
              <a:t>the </a:t>
            </a:r>
            <a:r>
              <a:rPr lang="en-US" dirty="0" smtClean="0"/>
              <a:t>dropdown arrow to the right of the file name select </a:t>
            </a:r>
            <a:r>
              <a:rPr lang="en-US" b="1" dirty="0" smtClean="0"/>
              <a:t>Check Out</a:t>
            </a: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34733"/>
            <a:ext cx="63246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4" name="Oval 3"/>
          <p:cNvSpPr/>
          <p:nvPr/>
        </p:nvSpPr>
        <p:spPr>
          <a:xfrm>
            <a:off x="6019800" y="34290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62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a:t>Checking Out Files</a:t>
            </a:r>
          </a:p>
        </p:txBody>
      </p:sp>
      <p:sp>
        <p:nvSpPr>
          <p:cNvPr id="3" name="Content Placeholder 2"/>
          <p:cNvSpPr>
            <a:spLocks noGrp="1"/>
          </p:cNvSpPr>
          <p:nvPr>
            <p:ph idx="1"/>
          </p:nvPr>
        </p:nvSpPr>
        <p:spPr>
          <a:xfrm>
            <a:off x="457200" y="1143000"/>
            <a:ext cx="8229600" cy="1828800"/>
          </a:xfrm>
        </p:spPr>
        <p:txBody>
          <a:bodyPr>
            <a:normAutofit/>
          </a:bodyPr>
          <a:lstStyle/>
          <a:p>
            <a:pPr marL="0" indent="0">
              <a:buNone/>
            </a:pPr>
            <a:r>
              <a:rPr lang="en-US" dirty="0" smtClean="0"/>
              <a:t>The file will </a:t>
            </a:r>
            <a:r>
              <a:rPr lang="en-US" b="1" dirty="0" smtClean="0"/>
              <a:t>not</a:t>
            </a:r>
            <a:r>
              <a:rPr lang="en-US" dirty="0" smtClean="0"/>
              <a:t> open automatically. You must still click on the file name to open the document. The library will update to display who has the file checked out. </a:t>
            </a:r>
          </a:p>
          <a:p>
            <a:pPr marL="0" indent="0">
              <a:buNone/>
            </a:pPr>
            <a:r>
              <a:rPr lang="en-US" dirty="0" smtClean="0"/>
              <a:t>Checked out files will always have a green downward-facing arrow to indicate that status.</a:t>
            </a:r>
            <a:endParaRPr lang="en-US" dirty="0"/>
          </a:p>
        </p:txBody>
      </p:sp>
      <p:sp>
        <p:nvSpPr>
          <p:cNvPr id="32" name="Rectangle 31"/>
          <p:cNvSpPr/>
          <p:nvPr/>
        </p:nvSpPr>
        <p:spPr>
          <a:xfrm>
            <a:off x="304800" y="3200400"/>
            <a:ext cx="8382000" cy="2133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44" y="3048000"/>
            <a:ext cx="8436072" cy="2232854"/>
          </a:xfrm>
          <a:prstGeom prst="rect">
            <a:avLst/>
          </a:prstGeom>
        </p:spPr>
      </p:pic>
      <p:sp>
        <p:nvSpPr>
          <p:cNvPr id="10" name="Oval 9"/>
          <p:cNvSpPr/>
          <p:nvPr/>
        </p:nvSpPr>
        <p:spPr>
          <a:xfrm>
            <a:off x="609600" y="44958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5"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64756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In Files</a:t>
            </a:r>
            <a:endParaRPr lang="en-US" dirty="0"/>
          </a:p>
        </p:txBody>
      </p:sp>
      <p:sp>
        <p:nvSpPr>
          <p:cNvPr id="3" name="Content Placeholder 2"/>
          <p:cNvSpPr>
            <a:spLocks noGrp="1"/>
          </p:cNvSpPr>
          <p:nvPr>
            <p:ph idx="1"/>
          </p:nvPr>
        </p:nvSpPr>
        <p:spPr>
          <a:xfrm>
            <a:off x="457200" y="1066800"/>
            <a:ext cx="8229600" cy="2286000"/>
          </a:xfrm>
        </p:spPr>
        <p:txBody>
          <a:bodyPr>
            <a:normAutofit fontScale="70000" lnSpcReduction="20000"/>
          </a:bodyPr>
          <a:lstStyle/>
          <a:p>
            <a:r>
              <a:rPr lang="en-US" dirty="0" smtClean="0"/>
              <a:t>Checking in a file can be done by closing the file. Using the </a:t>
            </a:r>
            <a:r>
              <a:rPr lang="en-US" b="1" dirty="0" smtClean="0"/>
              <a:t>X</a:t>
            </a:r>
            <a:r>
              <a:rPr lang="en-US" dirty="0" smtClean="0"/>
              <a:t> in the upper right corner or by going to </a:t>
            </a:r>
            <a:r>
              <a:rPr lang="en-US" b="1" dirty="0" smtClean="0"/>
              <a:t>File &gt; Exit</a:t>
            </a:r>
            <a:r>
              <a:rPr lang="en-US" dirty="0" smtClean="0"/>
              <a:t> menu will prompt a dialog box to check in the file. </a:t>
            </a:r>
          </a:p>
          <a:p>
            <a:r>
              <a:rPr lang="en-US" dirty="0" smtClean="0"/>
              <a:t>You do not have to check in a file until you are done with your work. Saving the file will save your work, but it will not be visible to others until you check in the document. </a:t>
            </a:r>
          </a:p>
          <a:p>
            <a:r>
              <a:rPr lang="en-US" dirty="0" smtClean="0"/>
              <a:t>Click </a:t>
            </a:r>
            <a:r>
              <a:rPr lang="en-US" b="1" dirty="0" smtClean="0"/>
              <a:t>Yes</a:t>
            </a:r>
            <a:r>
              <a:rPr lang="en-US" dirty="0" smtClean="0"/>
              <a:t> to check in the file. </a:t>
            </a:r>
          </a:p>
          <a:p>
            <a:r>
              <a:rPr lang="en-US" dirty="0" smtClean="0"/>
              <a:t>A second dialog will pop and prompt you for the version you want to save and a comment box. </a:t>
            </a:r>
          </a:p>
          <a:p>
            <a:r>
              <a:rPr lang="en-US" dirty="0" smtClean="0"/>
              <a:t>If you want others to be able to see your changes, but continue working without others editing a file, check the box in front of “Keep the document checked out after checking in this version.”</a:t>
            </a:r>
            <a:endParaRPr lang="en-US" dirty="0"/>
          </a:p>
          <a:p>
            <a:r>
              <a:rPr lang="en-US" dirty="0" smtClean="0"/>
              <a:t>Click </a:t>
            </a:r>
            <a:r>
              <a:rPr lang="en-US" b="1" dirty="0" smtClean="0"/>
              <a:t>OK</a:t>
            </a:r>
            <a:r>
              <a:rPr lang="en-US" dirty="0" smtClean="0"/>
              <a:t> to save. </a:t>
            </a:r>
            <a:endParaRPr lang="en-US" dirty="0"/>
          </a:p>
        </p:txBody>
      </p:sp>
      <p:grpSp>
        <p:nvGrpSpPr>
          <p:cNvPr id="4" name="Group 3"/>
          <p:cNvGrpSpPr/>
          <p:nvPr/>
        </p:nvGrpSpPr>
        <p:grpSpPr>
          <a:xfrm>
            <a:off x="2514600" y="3024158"/>
            <a:ext cx="2902810" cy="1063458"/>
            <a:chOff x="838200" y="3127543"/>
            <a:chExt cx="2902810" cy="1063458"/>
          </a:xfrm>
        </p:grpSpPr>
        <p:sp>
          <p:nvSpPr>
            <p:cNvPr id="5" name="Rectangle 4"/>
            <p:cNvSpPr/>
            <p:nvPr/>
          </p:nvSpPr>
          <p:spPr>
            <a:xfrm>
              <a:off x="838200" y="3200401"/>
              <a:ext cx="2819400" cy="990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501" y="3127543"/>
              <a:ext cx="2836509" cy="100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p:cNvGrpSpPr/>
          <p:nvPr/>
        </p:nvGrpSpPr>
        <p:grpSpPr>
          <a:xfrm>
            <a:off x="2580901" y="4212434"/>
            <a:ext cx="2686798" cy="2015211"/>
            <a:chOff x="3124200" y="4210746"/>
            <a:chExt cx="2686798" cy="2015211"/>
          </a:xfrm>
        </p:grpSpPr>
        <p:sp>
          <p:nvSpPr>
            <p:cNvPr id="13" name="Rectangle 12"/>
            <p:cNvSpPr/>
            <p:nvPr/>
          </p:nvSpPr>
          <p:spPr>
            <a:xfrm>
              <a:off x="3124200" y="4327977"/>
              <a:ext cx="2628832" cy="189798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309" y="4210746"/>
              <a:ext cx="2607689" cy="1958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grpSp>
        <p:nvGrpSpPr>
          <p:cNvPr id="6" name="Group 5"/>
          <p:cNvGrpSpPr/>
          <p:nvPr/>
        </p:nvGrpSpPr>
        <p:grpSpPr>
          <a:xfrm>
            <a:off x="5940917" y="2977258"/>
            <a:ext cx="2881665" cy="1072258"/>
            <a:chOff x="5105400" y="3048000"/>
            <a:chExt cx="2881665" cy="1072258"/>
          </a:xfrm>
        </p:grpSpPr>
        <p:sp>
          <p:nvSpPr>
            <p:cNvPr id="9" name="Rectangle 8"/>
            <p:cNvSpPr/>
            <p:nvPr/>
          </p:nvSpPr>
          <p:spPr>
            <a:xfrm>
              <a:off x="5105400" y="3129658"/>
              <a:ext cx="2788268" cy="990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2805465" cy="102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6190751" y="4325159"/>
            <a:ext cx="2514600" cy="1912959"/>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1248" y="4212434"/>
            <a:ext cx="2504867" cy="195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036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Checking In Files</a:t>
            </a:r>
            <a:endParaRPr lang="en-US" dirty="0"/>
          </a:p>
        </p:txBody>
      </p:sp>
      <p:sp>
        <p:nvSpPr>
          <p:cNvPr id="3" name="Content Placeholder 2"/>
          <p:cNvSpPr>
            <a:spLocks noGrp="1"/>
          </p:cNvSpPr>
          <p:nvPr>
            <p:ph idx="1"/>
          </p:nvPr>
        </p:nvSpPr>
        <p:spPr>
          <a:xfrm>
            <a:off x="457200" y="1143000"/>
            <a:ext cx="8229600" cy="1524000"/>
          </a:xfrm>
        </p:spPr>
        <p:txBody>
          <a:bodyPr>
            <a:normAutofit/>
          </a:bodyPr>
          <a:lstStyle/>
          <a:p>
            <a:pPr marL="0" indent="0">
              <a:buNone/>
            </a:pPr>
            <a:r>
              <a:rPr lang="en-US" dirty="0" smtClean="0"/>
              <a:t>A pop-up will appear to enter comments about the changes made. Make sure the first question remains defaulted to “No” and click </a:t>
            </a:r>
            <a:r>
              <a:rPr lang="en-US" b="1" dirty="0" smtClean="0"/>
              <a:t>OK</a:t>
            </a:r>
            <a:r>
              <a:rPr lang="en-US" dirty="0" smtClean="0"/>
              <a:t>. The page will refresh and the file will be updated in the library. </a:t>
            </a:r>
            <a:endParaRPr lang="en-US" dirty="0"/>
          </a:p>
        </p:txBody>
      </p:sp>
      <p:sp>
        <p:nvSpPr>
          <p:cNvPr id="32" name="Rectangle 31"/>
          <p:cNvSpPr/>
          <p:nvPr/>
        </p:nvSpPr>
        <p:spPr>
          <a:xfrm>
            <a:off x="2133600" y="2819400"/>
            <a:ext cx="4648200" cy="2514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405" y="2590800"/>
            <a:ext cx="4717189" cy="2705335"/>
          </a:xfrm>
          <a:prstGeom prst="rect">
            <a:avLst/>
          </a:prstGeom>
        </p:spPr>
      </p:pic>
      <p:sp>
        <p:nvSpPr>
          <p:cNvPr id="10" name="Oval 9"/>
          <p:cNvSpPr/>
          <p:nvPr/>
        </p:nvSpPr>
        <p:spPr>
          <a:xfrm>
            <a:off x="4457700" y="4724400"/>
            <a:ext cx="12573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5"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27245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Checking In Files</a:t>
            </a:r>
            <a:endParaRPr lang="en-US" dirty="0"/>
          </a:p>
        </p:txBody>
      </p:sp>
      <p:sp>
        <p:nvSpPr>
          <p:cNvPr id="3" name="Content Placeholder 2"/>
          <p:cNvSpPr>
            <a:spLocks noGrp="1"/>
          </p:cNvSpPr>
          <p:nvPr>
            <p:ph idx="1"/>
          </p:nvPr>
        </p:nvSpPr>
        <p:spPr>
          <a:xfrm>
            <a:off x="457200" y="1143000"/>
            <a:ext cx="8229600" cy="1524000"/>
          </a:xfrm>
        </p:spPr>
        <p:txBody>
          <a:bodyPr>
            <a:normAutofit/>
          </a:bodyPr>
          <a:lstStyle/>
          <a:p>
            <a:pPr marL="0" indent="0">
              <a:buNone/>
            </a:pPr>
            <a:r>
              <a:rPr lang="en-US" dirty="0" smtClean="0"/>
              <a:t>To check in a document manually, click the checkbox in front of it and click </a:t>
            </a:r>
            <a:r>
              <a:rPr lang="en-US" b="1" dirty="0" smtClean="0"/>
              <a:t>Check In </a:t>
            </a:r>
            <a:r>
              <a:rPr lang="en-US" dirty="0" smtClean="0"/>
              <a:t>from the Library tools ribbon. </a:t>
            </a:r>
          </a:p>
          <a:p>
            <a:pPr marL="0" indent="0">
              <a:buNone/>
            </a:pPr>
            <a:r>
              <a:rPr lang="en-US" dirty="0" smtClean="0"/>
              <a:t>If you checked out the file in error and have no changes to make, you can also click </a:t>
            </a:r>
            <a:r>
              <a:rPr lang="en-US" b="1" dirty="0" smtClean="0"/>
              <a:t>Discard Check Out</a:t>
            </a:r>
            <a:r>
              <a:rPr lang="en-US" dirty="0" smtClean="0"/>
              <a:t>. </a:t>
            </a:r>
            <a:endParaRPr lang="en-US" dirty="0"/>
          </a:p>
        </p:txBody>
      </p:sp>
      <p:grpSp>
        <p:nvGrpSpPr>
          <p:cNvPr id="4" name="Group 3"/>
          <p:cNvGrpSpPr/>
          <p:nvPr/>
        </p:nvGrpSpPr>
        <p:grpSpPr>
          <a:xfrm>
            <a:off x="294978" y="2762396"/>
            <a:ext cx="8531465" cy="3448197"/>
            <a:chOff x="304800" y="2571603"/>
            <a:chExt cx="8531465" cy="3448197"/>
          </a:xfrm>
        </p:grpSpPr>
        <p:sp>
          <p:nvSpPr>
            <p:cNvPr id="32" name="Rectangle 31"/>
            <p:cNvSpPr/>
            <p:nvPr/>
          </p:nvSpPr>
          <p:spPr>
            <a:xfrm>
              <a:off x="304800" y="2743200"/>
              <a:ext cx="8382000" cy="3276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11" y="2571603"/>
              <a:ext cx="8466554" cy="3391194"/>
            </a:xfrm>
            <a:prstGeom prst="rect">
              <a:avLst/>
            </a:prstGeom>
          </p:spPr>
        </p:pic>
      </p:grpSp>
      <p:sp>
        <p:nvSpPr>
          <p:cNvPr id="10" name="Oval 9"/>
          <p:cNvSpPr/>
          <p:nvPr/>
        </p:nvSpPr>
        <p:spPr>
          <a:xfrm>
            <a:off x="908756" y="33528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5"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6" name="Oval 5"/>
          <p:cNvSpPr/>
          <p:nvPr/>
        </p:nvSpPr>
        <p:spPr>
          <a:xfrm>
            <a:off x="457200" y="5334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08756" y="3544711"/>
            <a:ext cx="965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36073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89944" y="4749800"/>
            <a:ext cx="7239000" cy="1143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3144" y="3073400"/>
            <a:ext cx="7010400" cy="10668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Checking In Files</a:t>
            </a:r>
            <a:endParaRPr lang="en-US" dirty="0"/>
          </a:p>
        </p:txBody>
      </p:sp>
      <p:sp>
        <p:nvSpPr>
          <p:cNvPr id="3" name="Content Placeholder 2"/>
          <p:cNvSpPr>
            <a:spLocks noGrp="1"/>
          </p:cNvSpPr>
          <p:nvPr>
            <p:ph idx="1"/>
          </p:nvPr>
        </p:nvSpPr>
        <p:spPr>
          <a:xfrm>
            <a:off x="457200" y="1143000"/>
            <a:ext cx="8229600" cy="1371600"/>
          </a:xfrm>
        </p:spPr>
        <p:txBody>
          <a:bodyPr/>
          <a:lstStyle/>
          <a:p>
            <a:pPr marL="0" indent="0">
              <a:buNone/>
            </a:pPr>
            <a:r>
              <a:rPr lang="en-US" dirty="0" smtClean="0"/>
              <a:t>You can also click </a:t>
            </a:r>
            <a:r>
              <a:rPr lang="en-US" dirty="0"/>
              <a:t>the </a:t>
            </a:r>
            <a:r>
              <a:rPr lang="en-US" dirty="0" smtClean="0"/>
              <a:t>dropdown arrow to the right of the file name select </a:t>
            </a:r>
            <a:r>
              <a:rPr lang="en-US" b="1" dirty="0" smtClean="0"/>
              <a:t>Check In</a:t>
            </a:r>
            <a:r>
              <a:rPr lang="en-US" dirty="0" smtClean="0"/>
              <a:t> or </a:t>
            </a:r>
            <a:r>
              <a:rPr lang="en-US" b="1" dirty="0" smtClean="0"/>
              <a:t>Discard Check Out</a:t>
            </a:r>
            <a:r>
              <a:rPr lang="en-US" dirty="0" smtClean="0"/>
              <a:t>. Checking in the file this way will prompt the same pop up for version and comments.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10" y="2921000"/>
            <a:ext cx="7251700" cy="111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966" y="4673600"/>
            <a:ext cx="7251700" cy="111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152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879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415772"/>
          </a:xfrm>
        </p:spPr>
        <p:txBody>
          <a:bodyPr/>
          <a:lstStyle/>
          <a:p>
            <a:r>
              <a:rPr lang="en-US" dirty="0" smtClean="0"/>
              <a:t>Viewing Prior Versions of files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78329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Prior Versions of Files</a:t>
            </a:r>
            <a:endParaRPr lang="en-US" dirty="0"/>
          </a:p>
        </p:txBody>
      </p:sp>
      <p:sp>
        <p:nvSpPr>
          <p:cNvPr id="3" name="Content Placeholder 2"/>
          <p:cNvSpPr>
            <a:spLocks noGrp="1"/>
          </p:cNvSpPr>
          <p:nvPr>
            <p:ph idx="1"/>
          </p:nvPr>
        </p:nvSpPr>
        <p:spPr>
          <a:xfrm>
            <a:off x="457200" y="1143000"/>
            <a:ext cx="3276600" cy="4876800"/>
          </a:xfrm>
        </p:spPr>
        <p:txBody>
          <a:bodyPr>
            <a:normAutofit fontScale="92500"/>
          </a:bodyPr>
          <a:lstStyle/>
          <a:p>
            <a:pPr marL="0" indent="0">
              <a:buNone/>
            </a:pPr>
            <a:r>
              <a:rPr lang="en-US" dirty="0" smtClean="0"/>
              <a:t>You  view the version history of a file in SharePoint. Click the dropdown menu next to any file and select </a:t>
            </a:r>
            <a:r>
              <a:rPr lang="en-US" b="1" dirty="0" smtClean="0"/>
              <a:t>Version History</a:t>
            </a:r>
            <a:r>
              <a:rPr lang="en-US" dirty="0" smtClean="0"/>
              <a:t>. </a:t>
            </a:r>
          </a:p>
          <a:p>
            <a:pPr marL="0" indent="0">
              <a:buNone/>
            </a:pPr>
            <a:endParaRPr lang="en-US" dirty="0"/>
          </a:p>
          <a:p>
            <a:pPr marL="0" indent="0">
              <a:buNone/>
            </a:pPr>
            <a:r>
              <a:rPr lang="en-US" dirty="0" smtClean="0"/>
              <a:t>This will show you the version, the date and time it was modified, who modified it, and the size of the file along with the file properties. </a:t>
            </a:r>
          </a:p>
          <a:p>
            <a:pPr marL="0" indent="0">
              <a:buNone/>
            </a:pPr>
            <a:endParaRPr lang="en-US" dirty="0" smtClean="0"/>
          </a:p>
          <a:p>
            <a:pPr marL="0" indent="0">
              <a:buNone/>
            </a:pPr>
            <a:r>
              <a:rPr lang="en-US" dirty="0" smtClean="0"/>
              <a:t>This will not show changes to the file. </a:t>
            </a:r>
          </a:p>
        </p:txBody>
      </p:sp>
      <p:grpSp>
        <p:nvGrpSpPr>
          <p:cNvPr id="4" name="Group 3"/>
          <p:cNvGrpSpPr/>
          <p:nvPr/>
        </p:nvGrpSpPr>
        <p:grpSpPr>
          <a:xfrm>
            <a:off x="4267200" y="2463443"/>
            <a:ext cx="4159016" cy="3544500"/>
            <a:chOff x="4343400" y="1600200"/>
            <a:chExt cx="4286250" cy="3962400"/>
          </a:xfrm>
        </p:grpSpPr>
        <p:sp>
          <p:nvSpPr>
            <p:cNvPr id="6" name="Rectangle 5"/>
            <p:cNvSpPr/>
            <p:nvPr/>
          </p:nvSpPr>
          <p:spPr>
            <a:xfrm>
              <a:off x="4343400" y="1752600"/>
              <a:ext cx="4191000" cy="3810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1600200"/>
              <a:ext cx="4152900" cy="384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457201" y="6033700"/>
            <a:ext cx="5486399"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Microsoft provides instructions for viewing prior versions </a:t>
            </a:r>
            <a:r>
              <a:rPr lang="en-US" sz="1200" dirty="0" smtClean="0">
                <a:latin typeface="Arial" panose="020B0604020202020204" pitchFamily="34" charset="0"/>
                <a:cs typeface="Arial" panose="020B0604020202020204" pitchFamily="34" charset="0"/>
                <a:hlinkClick r:id="rId3"/>
              </a:rPr>
              <a:t>here</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10" name="TextBox 9"/>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grpSp>
        <p:nvGrpSpPr>
          <p:cNvPr id="7" name="Group 6"/>
          <p:cNvGrpSpPr/>
          <p:nvPr/>
        </p:nvGrpSpPr>
        <p:grpSpPr>
          <a:xfrm>
            <a:off x="3766913" y="1219201"/>
            <a:ext cx="4996087" cy="1128034"/>
            <a:chOff x="1143000" y="2734733"/>
            <a:chExt cx="6400800" cy="1227667"/>
          </a:xfrm>
        </p:grpSpPr>
        <p:sp>
          <p:nvSpPr>
            <p:cNvPr id="9" name="Rectangle 8"/>
            <p:cNvSpPr/>
            <p:nvPr/>
          </p:nvSpPr>
          <p:spPr>
            <a:xfrm>
              <a:off x="1143000" y="2895600"/>
              <a:ext cx="6248400" cy="10668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734733"/>
              <a:ext cx="63246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6019800" y="36576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80455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0" y="1447800"/>
            <a:ext cx="6019800" cy="4419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Viewing Prior Versions of Files</a:t>
            </a:r>
          </a:p>
        </p:txBody>
      </p:sp>
      <p:sp>
        <p:nvSpPr>
          <p:cNvPr id="3" name="Content Placeholder 2"/>
          <p:cNvSpPr>
            <a:spLocks noGrp="1"/>
          </p:cNvSpPr>
          <p:nvPr>
            <p:ph idx="1"/>
          </p:nvPr>
        </p:nvSpPr>
        <p:spPr>
          <a:xfrm>
            <a:off x="457200" y="1143000"/>
            <a:ext cx="2133600" cy="5105400"/>
          </a:xfrm>
        </p:spPr>
        <p:txBody>
          <a:bodyPr>
            <a:normAutofit/>
          </a:bodyPr>
          <a:lstStyle/>
          <a:p>
            <a:pPr marL="0" indent="0">
              <a:buNone/>
            </a:pPr>
            <a:r>
              <a:rPr lang="en-US" dirty="0" smtClean="0"/>
              <a:t>You can view previous versions of a file in Word, Excel, or PowerPoint without checking out the file. </a:t>
            </a:r>
          </a:p>
          <a:p>
            <a:pPr marL="0" indent="0">
              <a:buNone/>
            </a:pPr>
            <a:r>
              <a:rPr lang="en-US" dirty="0" smtClean="0"/>
              <a:t>To view a previous version, open the file and go to the </a:t>
            </a:r>
            <a:r>
              <a:rPr lang="en-US" b="1" dirty="0" smtClean="0"/>
              <a:t>File </a:t>
            </a:r>
            <a:r>
              <a:rPr lang="en-US" dirty="0" smtClean="0"/>
              <a:t> menu.</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71600"/>
            <a:ext cx="611385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667000" y="14478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060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Alert</a:t>
            </a:r>
          </a:p>
          <a:p>
            <a:pPr lvl="1"/>
            <a:r>
              <a:rPr lang="en-US" dirty="0" smtClean="0"/>
              <a:t>A notification to users  that there are changes </a:t>
            </a:r>
            <a:r>
              <a:rPr lang="en-US" dirty="0"/>
              <a:t>to existing information or new information </a:t>
            </a:r>
            <a:r>
              <a:rPr lang="en-US" dirty="0" smtClean="0"/>
              <a:t> in a specified location. Alerts can be set on individual files, lists, libraries, and pages. </a:t>
            </a:r>
          </a:p>
          <a:p>
            <a:r>
              <a:rPr lang="en-US" dirty="0" smtClean="0"/>
              <a:t>Discussion board</a:t>
            </a:r>
          </a:p>
          <a:p>
            <a:pPr lvl="1"/>
            <a:r>
              <a:rPr lang="en-US" dirty="0" smtClean="0"/>
              <a:t>A central location t share information under multiple topics. </a:t>
            </a:r>
          </a:p>
          <a:p>
            <a:r>
              <a:rPr lang="en-US" dirty="0" smtClean="0"/>
              <a:t>Document library </a:t>
            </a:r>
          </a:p>
          <a:p>
            <a:pPr lvl="1"/>
            <a:r>
              <a:rPr lang="en-US" dirty="0"/>
              <a:t>A </a:t>
            </a:r>
            <a:r>
              <a:rPr lang="en-US" dirty="0" smtClean="0"/>
              <a:t>list where documents </a:t>
            </a:r>
            <a:r>
              <a:rPr lang="en-US" dirty="0"/>
              <a:t>and folders </a:t>
            </a:r>
            <a:r>
              <a:rPr lang="en-US" dirty="0" smtClean="0"/>
              <a:t>are stored</a:t>
            </a:r>
            <a:r>
              <a:rPr lang="en-US" dirty="0"/>
              <a:t>. The document library </a:t>
            </a:r>
            <a:r>
              <a:rPr lang="en-US" dirty="0" smtClean="0"/>
              <a:t>settings control versioning </a:t>
            </a:r>
            <a:r>
              <a:rPr lang="en-US" dirty="0"/>
              <a:t>settings, workflow settings, and information policies</a:t>
            </a:r>
            <a:r>
              <a:rPr lang="en-US" dirty="0" smtClean="0"/>
              <a:t>.</a:t>
            </a:r>
          </a:p>
          <a:p>
            <a:r>
              <a:rPr lang="en-US" dirty="0" smtClean="0"/>
              <a:t>List</a:t>
            </a:r>
          </a:p>
          <a:p>
            <a:pPr lvl="1"/>
            <a:r>
              <a:rPr lang="en-US" dirty="0" smtClean="0"/>
              <a:t>A </a:t>
            </a:r>
            <a:r>
              <a:rPr lang="en-US" dirty="0"/>
              <a:t>list is a collection of information items displayed in an area or on a site. List types include: Announcements, Links, Contacts, Events, </a:t>
            </a:r>
            <a:r>
              <a:rPr lang="en-US" dirty="0" smtClean="0"/>
              <a:t>Tasks, </a:t>
            </a:r>
            <a:r>
              <a:rPr lang="en-US" dirty="0"/>
              <a:t>and Issues</a:t>
            </a:r>
            <a:r>
              <a:rPr lang="en-US" dirty="0" smtClean="0"/>
              <a:t>.</a:t>
            </a:r>
          </a:p>
          <a:p>
            <a:r>
              <a:rPr lang="en-US" dirty="0" smtClean="0"/>
              <a:t>Page</a:t>
            </a:r>
          </a:p>
          <a:p>
            <a:pPr lvl="1"/>
            <a:r>
              <a:rPr lang="en-US" dirty="0" smtClean="0"/>
              <a:t>A user-created area on a SharePoint site for displaying content.</a:t>
            </a:r>
          </a:p>
          <a:p>
            <a:r>
              <a:rPr lang="en-US" dirty="0" smtClean="0"/>
              <a:t>Public-facing site</a:t>
            </a:r>
          </a:p>
          <a:p>
            <a:pPr lvl="1"/>
            <a:r>
              <a:rPr lang="en-US" dirty="0" smtClean="0"/>
              <a:t>A SharePoint site that is accessible by all LM and LMS employees. </a:t>
            </a:r>
          </a:p>
          <a:p>
            <a:r>
              <a:rPr lang="en-US" dirty="0" smtClean="0"/>
              <a:t>Security group</a:t>
            </a:r>
          </a:p>
          <a:p>
            <a:pPr lvl="1"/>
            <a:r>
              <a:rPr lang="en-US" dirty="0" smtClean="0"/>
              <a:t>A collection of defined users that can be granted permission to documents, libraries, lists, and sites as a group. </a:t>
            </a:r>
            <a:endParaRPr lang="en-US" dirty="0"/>
          </a:p>
        </p:txBody>
      </p:sp>
      <p:sp>
        <p:nvSpPr>
          <p:cNvPr id="4" name="TextBox 3"/>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832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0" y="1447800"/>
            <a:ext cx="6019800" cy="4419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Viewing Prior Versions of Files</a:t>
            </a:r>
          </a:p>
        </p:txBody>
      </p:sp>
      <p:sp>
        <p:nvSpPr>
          <p:cNvPr id="3" name="Content Placeholder 2"/>
          <p:cNvSpPr>
            <a:spLocks noGrp="1"/>
          </p:cNvSpPr>
          <p:nvPr>
            <p:ph idx="1"/>
          </p:nvPr>
        </p:nvSpPr>
        <p:spPr>
          <a:xfrm>
            <a:off x="457200" y="1143000"/>
            <a:ext cx="2057400" cy="5105400"/>
          </a:xfrm>
        </p:spPr>
        <p:txBody>
          <a:bodyPr>
            <a:normAutofit/>
          </a:bodyPr>
          <a:lstStyle/>
          <a:p>
            <a:pPr marL="0" indent="0">
              <a:buNone/>
            </a:pPr>
            <a:r>
              <a:rPr lang="en-US" dirty="0"/>
              <a:t>Go to </a:t>
            </a:r>
            <a:r>
              <a:rPr lang="en-US" b="1" dirty="0"/>
              <a:t>Versions and Check Out</a:t>
            </a:r>
            <a:r>
              <a:rPr lang="en-US" dirty="0"/>
              <a:t>. </a:t>
            </a:r>
            <a:endParaRPr lang="en-US" dirty="0" smtClean="0"/>
          </a:p>
          <a:p>
            <a:pPr marL="0" indent="0">
              <a:buNone/>
            </a:pPr>
            <a:r>
              <a:rPr lang="en-US" dirty="0" smtClean="0"/>
              <a:t>Click </a:t>
            </a:r>
            <a:r>
              <a:rPr lang="en-US" dirty="0"/>
              <a:t>on any version to open a </a:t>
            </a:r>
            <a:r>
              <a:rPr lang="en-US" dirty="0" smtClean="0"/>
              <a:t>read-only </a:t>
            </a:r>
            <a:r>
              <a:rPr lang="en-US" dirty="0"/>
              <a:t>copy of that version.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71600"/>
            <a:ext cx="611385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429000" y="4038600"/>
            <a:ext cx="3200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9068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Prior Versions of Files</a:t>
            </a:r>
          </a:p>
        </p:txBody>
      </p:sp>
      <p:sp>
        <p:nvSpPr>
          <p:cNvPr id="3" name="Content Placeholder 2"/>
          <p:cNvSpPr>
            <a:spLocks noGrp="1"/>
          </p:cNvSpPr>
          <p:nvPr>
            <p:ph idx="1"/>
          </p:nvPr>
        </p:nvSpPr>
        <p:spPr>
          <a:xfrm>
            <a:off x="457200" y="1143000"/>
            <a:ext cx="4953000" cy="2743200"/>
          </a:xfrm>
        </p:spPr>
        <p:txBody>
          <a:bodyPr>
            <a:normAutofit/>
          </a:bodyPr>
          <a:lstStyle/>
          <a:p>
            <a:pPr marL="0" indent="0">
              <a:buNone/>
            </a:pPr>
            <a:r>
              <a:rPr lang="en-US" dirty="0" smtClean="0"/>
              <a:t>There is a drop down menu under </a:t>
            </a:r>
            <a:r>
              <a:rPr lang="en-US" b="1" dirty="0" smtClean="0"/>
              <a:t>Manage Versions</a:t>
            </a:r>
            <a:r>
              <a:rPr lang="en-US" dirty="0" smtClean="0"/>
              <a:t>. Word, Excel, and PowerPoint will allow you to refresh the version list, check out the file, and recover unsaved files from this list. </a:t>
            </a:r>
          </a:p>
          <a:p>
            <a:pPr marL="0" indent="0">
              <a:buNone/>
            </a:pPr>
            <a:r>
              <a:rPr lang="en-US" dirty="0" smtClean="0"/>
              <a:t>Word will also allow you to compare versions in a unique window.  </a:t>
            </a:r>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grpSp>
        <p:nvGrpSpPr>
          <p:cNvPr id="14" name="Group 13"/>
          <p:cNvGrpSpPr/>
          <p:nvPr/>
        </p:nvGrpSpPr>
        <p:grpSpPr>
          <a:xfrm>
            <a:off x="5676900" y="1155187"/>
            <a:ext cx="2895600" cy="2705100"/>
            <a:chOff x="5676900" y="1059937"/>
            <a:chExt cx="2895600" cy="2705100"/>
          </a:xfrm>
        </p:grpSpPr>
        <p:grpSp>
          <p:nvGrpSpPr>
            <p:cNvPr id="8" name="Group 7"/>
            <p:cNvGrpSpPr/>
            <p:nvPr/>
          </p:nvGrpSpPr>
          <p:grpSpPr>
            <a:xfrm>
              <a:off x="5676900" y="1250437"/>
              <a:ext cx="2895600" cy="2514600"/>
              <a:chOff x="228600" y="3276600"/>
              <a:chExt cx="2895600" cy="2514600"/>
            </a:xfrm>
          </p:grpSpPr>
          <p:sp>
            <p:nvSpPr>
              <p:cNvPr id="6" name="Rectangle 5"/>
              <p:cNvSpPr/>
              <p:nvPr/>
            </p:nvSpPr>
            <p:spPr>
              <a:xfrm>
                <a:off x="228600" y="3429000"/>
                <a:ext cx="2819400" cy="23622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2819400" cy="2434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Content Placeholder 2"/>
            <p:cNvSpPr txBox="1">
              <a:spLocks/>
            </p:cNvSpPr>
            <p:nvPr/>
          </p:nvSpPr>
          <p:spPr>
            <a:xfrm>
              <a:off x="5742214" y="1059937"/>
              <a:ext cx="2754086" cy="190500"/>
            </a:xfrm>
            <a:prstGeom prst="rect">
              <a:avLst/>
            </a:prstGeom>
          </p:spPr>
          <p:txBody>
            <a:bodyPr vert="horz" lIns="91440" tIns="45720" rIns="91440" bIns="45720" rtlCol="0">
              <a:normAutofit fontScale="40000" lnSpcReduction="20000"/>
            </a:bodyPr>
            <a:lstStyle>
              <a:lvl1pPr marL="230188" indent="-230188" algn="l" defTabSz="914400" rtl="0" eaLnBrk="1" latinLnBrk="0" hangingPunct="1">
                <a:spcBef>
                  <a:spcPts val="0"/>
                </a:spcBef>
                <a:spcAft>
                  <a:spcPts val="800"/>
                </a:spcAft>
                <a:buClr>
                  <a:srgbClr val="E46C0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7CC11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23938" indent="-228600" algn="l" defTabSz="914400" rtl="0" eaLnBrk="1" latinLnBrk="0" hangingPunct="1">
                <a:spcBef>
                  <a:spcPts val="0"/>
                </a:spcBef>
                <a:spcAft>
                  <a:spcPts val="800"/>
                </a:spcAft>
                <a:buClr>
                  <a:srgbClr val="169AC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6363" indent="-227013" algn="l" defTabSz="914400" rtl="0" eaLnBrk="1" latinLnBrk="0" hangingPunct="1">
                <a:spcBef>
                  <a:spcPts val="0"/>
                </a:spcBef>
                <a:spcAft>
                  <a:spcPts val="800"/>
                </a:spcAft>
                <a:buClr>
                  <a:srgbClr val="2C856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716088" indent="-228600" algn="l" defTabSz="914400" rtl="0" eaLnBrk="1" latinLnBrk="0" hangingPunct="1">
                <a:spcBef>
                  <a:spcPts val="0"/>
                </a:spcBef>
                <a:spcAft>
                  <a:spcPts val="800"/>
                </a:spcAft>
                <a:buClr>
                  <a:srgbClr val="006A9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b="1" dirty="0" smtClean="0"/>
                <a:t>Word</a:t>
              </a:r>
            </a:p>
          </p:txBody>
        </p:sp>
      </p:grpSp>
      <p:grpSp>
        <p:nvGrpSpPr>
          <p:cNvPr id="11" name="Group 10"/>
          <p:cNvGrpSpPr/>
          <p:nvPr/>
        </p:nvGrpSpPr>
        <p:grpSpPr>
          <a:xfrm>
            <a:off x="990600" y="4010027"/>
            <a:ext cx="3312749" cy="2236541"/>
            <a:chOff x="990600" y="4010027"/>
            <a:chExt cx="3312749" cy="2236541"/>
          </a:xfrm>
        </p:grpSpPr>
        <p:grpSp>
          <p:nvGrpSpPr>
            <p:cNvPr id="5" name="Group 4"/>
            <p:cNvGrpSpPr/>
            <p:nvPr/>
          </p:nvGrpSpPr>
          <p:grpSpPr>
            <a:xfrm>
              <a:off x="990600" y="4189168"/>
              <a:ext cx="3312749" cy="2057400"/>
              <a:chOff x="4269649" y="2133600"/>
              <a:chExt cx="3312749" cy="2057400"/>
            </a:xfrm>
          </p:grpSpPr>
          <p:sp>
            <p:nvSpPr>
              <p:cNvPr id="12" name="Rectangle 11"/>
              <p:cNvSpPr/>
              <p:nvPr/>
            </p:nvSpPr>
            <p:spPr>
              <a:xfrm>
                <a:off x="4269649" y="2209800"/>
                <a:ext cx="3197951" cy="19812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133600"/>
                <a:ext cx="3238998" cy="197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Content Placeholder 2"/>
            <p:cNvSpPr txBox="1">
              <a:spLocks/>
            </p:cNvSpPr>
            <p:nvPr/>
          </p:nvSpPr>
          <p:spPr>
            <a:xfrm>
              <a:off x="1087541" y="4010027"/>
              <a:ext cx="3215807" cy="190500"/>
            </a:xfrm>
            <a:prstGeom prst="rect">
              <a:avLst/>
            </a:prstGeom>
          </p:spPr>
          <p:txBody>
            <a:bodyPr vert="horz" lIns="91440" tIns="45720" rIns="91440" bIns="45720" rtlCol="0">
              <a:normAutofit fontScale="40000" lnSpcReduction="20000"/>
            </a:bodyPr>
            <a:lstStyle>
              <a:lvl1pPr marL="230188" indent="-230188" algn="l" defTabSz="914400" rtl="0" eaLnBrk="1" latinLnBrk="0" hangingPunct="1">
                <a:spcBef>
                  <a:spcPts val="0"/>
                </a:spcBef>
                <a:spcAft>
                  <a:spcPts val="800"/>
                </a:spcAft>
                <a:buClr>
                  <a:srgbClr val="E46C0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7CC11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23938" indent="-228600" algn="l" defTabSz="914400" rtl="0" eaLnBrk="1" latinLnBrk="0" hangingPunct="1">
                <a:spcBef>
                  <a:spcPts val="0"/>
                </a:spcBef>
                <a:spcAft>
                  <a:spcPts val="800"/>
                </a:spcAft>
                <a:buClr>
                  <a:srgbClr val="169AC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6363" indent="-227013" algn="l" defTabSz="914400" rtl="0" eaLnBrk="1" latinLnBrk="0" hangingPunct="1">
                <a:spcBef>
                  <a:spcPts val="0"/>
                </a:spcBef>
                <a:spcAft>
                  <a:spcPts val="800"/>
                </a:spcAft>
                <a:buClr>
                  <a:srgbClr val="2C856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716088" indent="-228600" algn="l" defTabSz="914400" rtl="0" eaLnBrk="1" latinLnBrk="0" hangingPunct="1">
                <a:spcBef>
                  <a:spcPts val="0"/>
                </a:spcBef>
                <a:spcAft>
                  <a:spcPts val="800"/>
                </a:spcAft>
                <a:buClr>
                  <a:srgbClr val="006A9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b="1" dirty="0" smtClean="0"/>
                <a:t>Excel</a:t>
              </a:r>
            </a:p>
          </p:txBody>
        </p:sp>
      </p:grpSp>
      <p:grpSp>
        <p:nvGrpSpPr>
          <p:cNvPr id="10" name="Group 9"/>
          <p:cNvGrpSpPr/>
          <p:nvPr/>
        </p:nvGrpSpPr>
        <p:grpSpPr>
          <a:xfrm>
            <a:off x="5085911" y="3995416"/>
            <a:ext cx="3410389" cy="2214486"/>
            <a:chOff x="5085911" y="3995416"/>
            <a:chExt cx="3410389" cy="2214486"/>
          </a:xfrm>
        </p:grpSpPr>
        <p:grpSp>
          <p:nvGrpSpPr>
            <p:cNvPr id="9" name="Group 8"/>
            <p:cNvGrpSpPr/>
            <p:nvPr/>
          </p:nvGrpSpPr>
          <p:grpSpPr>
            <a:xfrm>
              <a:off x="5085911" y="4149633"/>
              <a:ext cx="3410389" cy="2060269"/>
              <a:chOff x="5357510" y="4135122"/>
              <a:chExt cx="3410389" cy="2060269"/>
            </a:xfrm>
          </p:grpSpPr>
          <p:sp>
            <p:nvSpPr>
              <p:cNvPr id="13" name="Rectangle 12"/>
              <p:cNvSpPr/>
              <p:nvPr/>
            </p:nvSpPr>
            <p:spPr>
              <a:xfrm>
                <a:off x="5357510" y="4214191"/>
                <a:ext cx="3197951" cy="19812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135122"/>
                <a:ext cx="3357699" cy="197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Content Placeholder 2"/>
            <p:cNvSpPr txBox="1">
              <a:spLocks/>
            </p:cNvSpPr>
            <p:nvPr/>
          </p:nvSpPr>
          <p:spPr>
            <a:xfrm>
              <a:off x="5150433" y="3995416"/>
              <a:ext cx="3345867" cy="190500"/>
            </a:xfrm>
            <a:prstGeom prst="rect">
              <a:avLst/>
            </a:prstGeom>
          </p:spPr>
          <p:txBody>
            <a:bodyPr vert="horz" lIns="91440" tIns="45720" rIns="91440" bIns="45720" rtlCol="0">
              <a:normAutofit fontScale="40000" lnSpcReduction="20000"/>
            </a:bodyPr>
            <a:lstStyle>
              <a:lvl1pPr marL="230188" indent="-230188" algn="l" defTabSz="914400" rtl="0" eaLnBrk="1" latinLnBrk="0" hangingPunct="1">
                <a:spcBef>
                  <a:spcPts val="0"/>
                </a:spcBef>
                <a:spcAft>
                  <a:spcPts val="800"/>
                </a:spcAft>
                <a:buClr>
                  <a:srgbClr val="E46C0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7CC11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23938" indent="-228600" algn="l" defTabSz="914400" rtl="0" eaLnBrk="1" latinLnBrk="0" hangingPunct="1">
                <a:spcBef>
                  <a:spcPts val="0"/>
                </a:spcBef>
                <a:spcAft>
                  <a:spcPts val="800"/>
                </a:spcAft>
                <a:buClr>
                  <a:srgbClr val="169AC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6363" indent="-227013" algn="l" defTabSz="914400" rtl="0" eaLnBrk="1" latinLnBrk="0" hangingPunct="1">
                <a:spcBef>
                  <a:spcPts val="0"/>
                </a:spcBef>
                <a:spcAft>
                  <a:spcPts val="800"/>
                </a:spcAft>
                <a:buClr>
                  <a:srgbClr val="2C856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716088" indent="-228600" algn="l" defTabSz="914400" rtl="0" eaLnBrk="1" latinLnBrk="0" hangingPunct="1">
                <a:spcBef>
                  <a:spcPts val="0"/>
                </a:spcBef>
                <a:spcAft>
                  <a:spcPts val="800"/>
                </a:spcAft>
                <a:buClr>
                  <a:srgbClr val="006A9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b="1" dirty="0" smtClean="0"/>
                <a:t>PowerPoint</a:t>
              </a:r>
            </a:p>
          </p:txBody>
        </p:sp>
      </p:grpSp>
    </p:spTree>
    <p:extLst>
      <p:ext uri="{BB962C8B-B14F-4D97-AF65-F5344CB8AC3E}">
        <p14:creationId xmlns:p14="http://schemas.microsoft.com/office/powerpoint/2010/main" val="4659599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8866" y="3962400"/>
            <a:ext cx="6248400" cy="1128448"/>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Viewing Prior Versions of Files</a:t>
            </a:r>
          </a:p>
        </p:txBody>
      </p:sp>
      <p:sp>
        <p:nvSpPr>
          <p:cNvPr id="3" name="Content Placeholder 2"/>
          <p:cNvSpPr>
            <a:spLocks noGrp="1"/>
          </p:cNvSpPr>
          <p:nvPr>
            <p:ph idx="1"/>
          </p:nvPr>
        </p:nvSpPr>
        <p:spPr>
          <a:xfrm>
            <a:off x="457200" y="1143000"/>
            <a:ext cx="8305800" cy="1295400"/>
          </a:xfrm>
        </p:spPr>
        <p:txBody>
          <a:bodyPr>
            <a:normAutofit lnSpcReduction="10000"/>
          </a:bodyPr>
          <a:lstStyle/>
          <a:p>
            <a:pPr marL="0" indent="0">
              <a:buNone/>
            </a:pPr>
            <a:r>
              <a:rPr lang="en-US" dirty="0" smtClean="0"/>
              <a:t>The previous version will open in a separate file. For Word, you will have the option to compare to the most recent version or restore the previous version. For Excel and PowerPoint, you will have the option to restore the previous version as the most current.</a:t>
            </a:r>
          </a:p>
          <a:p>
            <a:pPr marL="0" indent="0">
              <a:buNone/>
            </a:pPr>
            <a:endParaRPr lang="en-US" dirty="0"/>
          </a:p>
        </p:txBody>
      </p:sp>
      <p:grpSp>
        <p:nvGrpSpPr>
          <p:cNvPr id="4" name="Group 3"/>
          <p:cNvGrpSpPr/>
          <p:nvPr/>
        </p:nvGrpSpPr>
        <p:grpSpPr>
          <a:xfrm>
            <a:off x="423473" y="2514600"/>
            <a:ext cx="5562600" cy="1277591"/>
            <a:chOff x="228600" y="3218209"/>
            <a:chExt cx="8522923" cy="1839212"/>
          </a:xfrm>
        </p:grpSpPr>
        <p:sp>
          <p:nvSpPr>
            <p:cNvPr id="6" name="Rectangle 5"/>
            <p:cNvSpPr/>
            <p:nvPr/>
          </p:nvSpPr>
          <p:spPr>
            <a:xfrm>
              <a:off x="228600" y="3304821"/>
              <a:ext cx="8382000" cy="1752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73" y="3218209"/>
              <a:ext cx="84391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438400" y="4381498"/>
              <a:ext cx="1219200" cy="493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066" y="3886200"/>
            <a:ext cx="6315075" cy="114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131466" y="5257799"/>
            <a:ext cx="5638800" cy="973799"/>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133070"/>
            <a:ext cx="5638800" cy="103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3048000" y="4684404"/>
            <a:ext cx="795727" cy="343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12603" y="5818296"/>
            <a:ext cx="795727" cy="343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051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17650" y="1718883"/>
            <a:ext cx="6019800" cy="4419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Viewing Prior Versions of Files</a:t>
            </a:r>
          </a:p>
        </p:txBody>
      </p:sp>
      <p:sp>
        <p:nvSpPr>
          <p:cNvPr id="3" name="Content Placeholder 2"/>
          <p:cNvSpPr>
            <a:spLocks noGrp="1"/>
          </p:cNvSpPr>
          <p:nvPr>
            <p:ph idx="1"/>
          </p:nvPr>
        </p:nvSpPr>
        <p:spPr>
          <a:xfrm>
            <a:off x="457200" y="1143000"/>
            <a:ext cx="8305800" cy="575883"/>
          </a:xfrm>
        </p:spPr>
        <p:txBody>
          <a:bodyPr>
            <a:normAutofit/>
          </a:bodyPr>
          <a:lstStyle/>
          <a:p>
            <a:pPr marL="0" indent="0">
              <a:buNone/>
            </a:pPr>
            <a:r>
              <a:rPr lang="en-US" dirty="0" smtClean="0"/>
              <a:t>Comparing the file in Word will open a window highlighting the changes.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1642683"/>
            <a:ext cx="6102350" cy="441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396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2044" y="3936537"/>
            <a:ext cx="7924800" cy="609599"/>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Viewing Prior Versions of Files</a:t>
            </a:r>
          </a:p>
        </p:txBody>
      </p:sp>
      <p:sp>
        <p:nvSpPr>
          <p:cNvPr id="3" name="Content Placeholder 2"/>
          <p:cNvSpPr>
            <a:spLocks noGrp="1"/>
          </p:cNvSpPr>
          <p:nvPr>
            <p:ph idx="1"/>
          </p:nvPr>
        </p:nvSpPr>
        <p:spPr>
          <a:xfrm>
            <a:off x="457200" y="1143000"/>
            <a:ext cx="8305800" cy="2362200"/>
          </a:xfrm>
        </p:spPr>
        <p:txBody>
          <a:bodyPr>
            <a:normAutofit/>
          </a:bodyPr>
          <a:lstStyle/>
          <a:p>
            <a:pPr marL="0" indent="0">
              <a:buNone/>
            </a:pPr>
            <a:r>
              <a:rPr lang="en-US" dirty="0" smtClean="0"/>
              <a:t>If you attempt to restore the file without checking it out, you will receive an error message. </a:t>
            </a:r>
          </a:p>
          <a:p>
            <a:pPr marL="0" indent="0">
              <a:buNone/>
            </a:pPr>
            <a:endParaRPr lang="en-US" dirty="0"/>
          </a:p>
          <a:p>
            <a:pPr marL="0" indent="0">
              <a:buNone/>
            </a:pPr>
            <a:r>
              <a:rPr lang="en-US" dirty="0" smtClean="0"/>
              <a:t>Files generally will not need to be restored. </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44" y="3810000"/>
            <a:ext cx="7940336" cy="659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1985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0" y="1447800"/>
            <a:ext cx="6019800" cy="4419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Viewing Prior Versions of Files</a:t>
            </a:r>
          </a:p>
        </p:txBody>
      </p:sp>
      <p:sp>
        <p:nvSpPr>
          <p:cNvPr id="3" name="Content Placeholder 2"/>
          <p:cNvSpPr>
            <a:spLocks noGrp="1"/>
          </p:cNvSpPr>
          <p:nvPr>
            <p:ph idx="1"/>
          </p:nvPr>
        </p:nvSpPr>
        <p:spPr>
          <a:xfrm>
            <a:off x="457200" y="1143000"/>
            <a:ext cx="2057400" cy="5105400"/>
          </a:xfrm>
        </p:spPr>
        <p:txBody>
          <a:bodyPr>
            <a:normAutofit fontScale="92500" lnSpcReduction="10000"/>
          </a:bodyPr>
          <a:lstStyle/>
          <a:p>
            <a:pPr marL="0" indent="0">
              <a:buNone/>
            </a:pPr>
            <a:r>
              <a:rPr lang="en-US" dirty="0" smtClean="0"/>
              <a:t>You can view prior versions of a file in Word without checking out the file. </a:t>
            </a:r>
          </a:p>
          <a:p>
            <a:pPr marL="0" indent="0">
              <a:buNone/>
            </a:pPr>
            <a:r>
              <a:rPr lang="en-US" dirty="0" smtClean="0"/>
              <a:t>To view a prior version, open the Excel file and go to the </a:t>
            </a:r>
            <a:r>
              <a:rPr lang="en-US" b="1" dirty="0" smtClean="0"/>
              <a:t>File </a:t>
            </a:r>
            <a:r>
              <a:rPr lang="en-US" dirty="0" smtClean="0"/>
              <a:t> menu and go to </a:t>
            </a:r>
            <a:r>
              <a:rPr lang="en-US" b="1" dirty="0" smtClean="0"/>
              <a:t>Versions and Check Out</a:t>
            </a:r>
            <a:r>
              <a:rPr lang="en-US" dirty="0" smtClean="0"/>
              <a:t>.</a:t>
            </a:r>
          </a:p>
          <a:p>
            <a:pPr marL="0" indent="0">
              <a:buNone/>
            </a:pPr>
            <a:r>
              <a:rPr lang="en-US" dirty="0" smtClean="0"/>
              <a:t>Prior versions can be viewed and restored, but Excel does not offer a compare function. </a:t>
            </a:r>
          </a:p>
        </p:txBody>
      </p:sp>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371600"/>
            <a:ext cx="6020391" cy="441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505200" y="4343400"/>
            <a:ext cx="30480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8886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879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415772"/>
          </a:xfrm>
        </p:spPr>
        <p:txBody>
          <a:bodyPr/>
          <a:lstStyle/>
          <a:p>
            <a:r>
              <a:rPr lang="en-US" dirty="0" smtClean="0"/>
              <a:t>Adding and working with Folders</a:t>
            </a:r>
            <a:endParaRPr lang="en-US" dirty="0"/>
          </a:p>
        </p:txBody>
      </p:sp>
    </p:spTree>
    <p:extLst>
      <p:ext uri="{BB962C8B-B14F-4D97-AF65-F5344CB8AC3E}">
        <p14:creationId xmlns:p14="http://schemas.microsoft.com/office/powerpoint/2010/main" val="34941839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and Working with Folders</a:t>
            </a:r>
            <a:endParaRPr lang="en-US" dirty="0"/>
          </a:p>
        </p:txBody>
      </p:sp>
      <p:sp>
        <p:nvSpPr>
          <p:cNvPr id="3" name="Content Placeholder 2"/>
          <p:cNvSpPr txBox="1">
            <a:spLocks/>
          </p:cNvSpPr>
          <p:nvPr/>
        </p:nvSpPr>
        <p:spPr>
          <a:xfrm>
            <a:off x="457200" y="1143000"/>
            <a:ext cx="8229600" cy="990600"/>
          </a:xfrm>
          <a:prstGeom prst="rect">
            <a:avLst/>
          </a:prstGeom>
        </p:spPr>
        <p:txBody>
          <a:bodyPr>
            <a:normAutofit lnSpcReduction="10000"/>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t>You can add folders to any SharePoint library to organize files. To add a folder, go to the library you want to add a folder to. Under the </a:t>
            </a:r>
            <a:r>
              <a:rPr lang="en-US" b="1" dirty="0" smtClean="0"/>
              <a:t>Library Tools &gt; Documents </a:t>
            </a:r>
            <a:r>
              <a:rPr lang="en-US" dirty="0" smtClean="0"/>
              <a:t>menu, click </a:t>
            </a:r>
            <a:r>
              <a:rPr lang="en-US" b="1" dirty="0" smtClean="0"/>
              <a:t>New Folder</a:t>
            </a:r>
            <a:r>
              <a:rPr lang="en-US" dirty="0" smtClean="0"/>
              <a:t>. </a:t>
            </a:r>
            <a:endParaRPr lang="en-US" dirty="0"/>
          </a:p>
        </p:txBody>
      </p:sp>
      <p:sp>
        <p:nvSpPr>
          <p:cNvPr id="8" name="Content Placeholder 2"/>
          <p:cNvSpPr txBox="1">
            <a:spLocks/>
          </p:cNvSpPr>
          <p:nvPr/>
        </p:nvSpPr>
        <p:spPr>
          <a:xfrm>
            <a:off x="1055511" y="4038600"/>
            <a:ext cx="2362199" cy="19812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t>Add the name of the folder in the </a:t>
            </a:r>
            <a:r>
              <a:rPr lang="en-US" b="1" dirty="0" smtClean="0"/>
              <a:t>Name </a:t>
            </a:r>
            <a:r>
              <a:rPr lang="en-US" dirty="0" smtClean="0"/>
              <a:t>field and click </a:t>
            </a:r>
            <a:r>
              <a:rPr lang="en-US" b="1" dirty="0" smtClean="0"/>
              <a:t>Save</a:t>
            </a:r>
            <a:r>
              <a:rPr lang="en-US" dirty="0" smtClean="0"/>
              <a:t>. </a:t>
            </a:r>
            <a:endParaRPr lang="en-US" dirty="0"/>
          </a:p>
        </p:txBody>
      </p:sp>
      <p:sp>
        <p:nvSpPr>
          <p:cNvPr id="6" name="Rectangle 5"/>
          <p:cNvSpPr/>
          <p:nvPr/>
        </p:nvSpPr>
        <p:spPr>
          <a:xfrm>
            <a:off x="838200" y="2362200"/>
            <a:ext cx="7162800" cy="9144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581401" y="3922005"/>
            <a:ext cx="3163912" cy="171679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4" y="2286000"/>
            <a:ext cx="71628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752600" y="2514600"/>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584" y="3734273"/>
            <a:ext cx="3261216"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4790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1" y="3505200"/>
            <a:ext cx="7010400" cy="1524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Adding</a:t>
            </a:r>
            <a:r>
              <a:rPr lang="en-US" dirty="0"/>
              <a:t> and Working with </a:t>
            </a:r>
            <a:r>
              <a:rPr lang="en-US" dirty="0" smtClean="0"/>
              <a:t>Folders</a:t>
            </a:r>
            <a:endParaRPr lang="en-US" dirty="0"/>
          </a:p>
        </p:txBody>
      </p:sp>
      <p:sp>
        <p:nvSpPr>
          <p:cNvPr id="3" name="Content Placeholder 2"/>
          <p:cNvSpPr txBox="1">
            <a:spLocks/>
          </p:cNvSpPr>
          <p:nvPr/>
        </p:nvSpPr>
        <p:spPr>
          <a:xfrm>
            <a:off x="457200" y="1143000"/>
            <a:ext cx="8012112" cy="18288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t>To add new documents to the folder, click the name of the folder under the Name column in the library. The list will reload to display files under that folder or an empty folder, if no files have been added. </a:t>
            </a:r>
          </a:p>
          <a:p>
            <a:pPr marL="0" indent="0">
              <a:buFont typeface="Wingdings" panose="05000000000000000000" pitchFamily="2" charset="2"/>
              <a:buNone/>
            </a:pPr>
            <a:r>
              <a:rPr lang="en-US" dirty="0" smtClean="0"/>
              <a:t>Click </a:t>
            </a:r>
            <a:r>
              <a:rPr lang="en-US" b="1" dirty="0" smtClean="0"/>
              <a:t>Add a document</a:t>
            </a:r>
            <a:r>
              <a:rPr lang="en-US" dirty="0" smtClean="0"/>
              <a:t> and follow the normal upload procedure to upload files directly to the desired folder. </a:t>
            </a: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361267"/>
            <a:ext cx="7105650" cy="157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52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a:t>Site</a:t>
            </a:r>
          </a:p>
          <a:p>
            <a:pPr lvl="1"/>
            <a:r>
              <a:rPr lang="en-US" dirty="0"/>
              <a:t>A complete SharePoint site stored in a named portion of the top-level site.</a:t>
            </a:r>
          </a:p>
          <a:p>
            <a:r>
              <a:rPr lang="en-US" dirty="0"/>
              <a:t>Subsite</a:t>
            </a:r>
          </a:p>
          <a:p>
            <a:pPr lvl="1"/>
            <a:r>
              <a:rPr lang="en-US" dirty="0"/>
              <a:t>A named subdirectory of the top-level site that is a complete site. Each subsite can have independent administration, authoring, and browsing permissions from the top-level sites and other subsites.</a:t>
            </a:r>
          </a:p>
          <a:p>
            <a:r>
              <a:rPr lang="en-US" dirty="0"/>
              <a:t>Team site</a:t>
            </a:r>
          </a:p>
          <a:p>
            <a:pPr lvl="1"/>
            <a:r>
              <a:rPr lang="en-US" dirty="0"/>
              <a:t>A SharePoint site accessible only by the team members defined in security or </a:t>
            </a:r>
            <a:r>
              <a:rPr lang="en-US" dirty="0" smtClean="0"/>
              <a:t/>
            </a:r>
            <a:br>
              <a:rPr lang="en-US" dirty="0" smtClean="0"/>
            </a:br>
            <a:r>
              <a:rPr lang="en-US" dirty="0" smtClean="0"/>
              <a:t>domain </a:t>
            </a:r>
            <a:r>
              <a:rPr lang="en-US" dirty="0"/>
              <a:t>groups. </a:t>
            </a:r>
          </a:p>
          <a:p>
            <a:r>
              <a:rPr lang="en-US" dirty="0"/>
              <a:t>View</a:t>
            </a:r>
          </a:p>
          <a:p>
            <a:pPr lvl="1"/>
            <a:r>
              <a:rPr lang="en-US" dirty="0"/>
              <a:t>A named collection of settings for querying and displaying items or documents in a SharePoint list or library. There are two types of views: Personal, which can be used only by the user who creates them; and Public, which can be used by all users who have access to the site. </a:t>
            </a:r>
          </a:p>
          <a:p>
            <a:r>
              <a:rPr lang="en-US" dirty="0"/>
              <a:t>Web part</a:t>
            </a:r>
          </a:p>
          <a:p>
            <a:pPr lvl="1"/>
            <a:r>
              <a:rPr lang="en-US" dirty="0"/>
              <a:t>Customizable page element that can be added to SharePoint pages.</a:t>
            </a:r>
          </a:p>
          <a:p>
            <a:r>
              <a:rPr lang="en-US" dirty="0"/>
              <a:t>Workflow</a:t>
            </a:r>
          </a:p>
          <a:p>
            <a:pPr lvl="1"/>
            <a:r>
              <a:rPr lang="en-US" dirty="0"/>
              <a:t>The automation of processes, where documents and tasks are passed automatically from one user to another for action, according to a set </a:t>
            </a:r>
            <a:r>
              <a:rPr lang="en-US" dirty="0" smtClean="0"/>
              <a:t>sequence.</a:t>
            </a:r>
            <a:endParaRPr lang="en-US" dirty="0"/>
          </a:p>
        </p:txBody>
      </p:sp>
      <p:sp>
        <p:nvSpPr>
          <p:cNvPr id="4" name="TextBox 3"/>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2219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Explorer View</a:t>
            </a:r>
            <a:endParaRPr lang="en-US" dirty="0"/>
          </a:p>
        </p:txBody>
      </p:sp>
      <p:sp>
        <p:nvSpPr>
          <p:cNvPr id="3" name="Content Placeholder 2"/>
          <p:cNvSpPr txBox="1">
            <a:spLocks/>
          </p:cNvSpPr>
          <p:nvPr/>
        </p:nvSpPr>
        <p:spPr>
          <a:xfrm>
            <a:off x="457200" y="1143000"/>
            <a:ext cx="8012112" cy="9144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t>To add existing files to the folder, go to the </a:t>
            </a:r>
            <a:r>
              <a:rPr lang="en-US" b="1" dirty="0" smtClean="0"/>
              <a:t>Library Tools &gt; Library </a:t>
            </a:r>
            <a:r>
              <a:rPr lang="en-US" dirty="0" smtClean="0"/>
              <a:t>menu and click </a:t>
            </a:r>
            <a:r>
              <a:rPr lang="en-US" b="1" dirty="0" smtClean="0"/>
              <a:t>Open with Explorer</a:t>
            </a:r>
            <a:r>
              <a:rPr lang="en-US" dirty="0" smtClean="0"/>
              <a:t> in the ribbon. </a:t>
            </a:r>
            <a:endParaRPr lang="en-US" dirty="0"/>
          </a:p>
        </p:txBody>
      </p:sp>
      <p:sp>
        <p:nvSpPr>
          <p:cNvPr id="6" name="Rectangle 5"/>
          <p:cNvSpPr/>
          <p:nvPr/>
        </p:nvSpPr>
        <p:spPr>
          <a:xfrm>
            <a:off x="327378" y="3203575"/>
            <a:ext cx="8229600" cy="861661"/>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78" y="3124200"/>
            <a:ext cx="8261350" cy="90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8982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73489" y="3439795"/>
            <a:ext cx="3657600" cy="2667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Windows Explorer View</a:t>
            </a:r>
          </a:p>
        </p:txBody>
      </p:sp>
      <p:sp>
        <p:nvSpPr>
          <p:cNvPr id="3" name="Content Placeholder 2"/>
          <p:cNvSpPr txBox="1">
            <a:spLocks/>
          </p:cNvSpPr>
          <p:nvPr/>
        </p:nvSpPr>
        <p:spPr>
          <a:xfrm>
            <a:off x="457200" y="1143000"/>
            <a:ext cx="8012112" cy="2057400"/>
          </a:xfrm>
          <a:prstGeom prst="rect">
            <a:avLst/>
          </a:prstGeom>
        </p:spPr>
        <p:txBody>
          <a:bodyPr>
            <a:normAutofit fontScale="92500" lnSpcReduction="10000"/>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t>The first time you open this each day, you will receive a login screen. Use your Windows/McAfee login information. </a:t>
            </a:r>
          </a:p>
          <a:p>
            <a:pPr lvl="1"/>
            <a:r>
              <a:rPr lang="en-US" dirty="0" smtClean="0"/>
              <a:t>Do not use your PIV information. </a:t>
            </a:r>
          </a:p>
          <a:p>
            <a:pPr lvl="1"/>
            <a:r>
              <a:rPr lang="en-US" dirty="0" smtClean="0"/>
              <a:t>Do not click “Remember my credentials</a:t>
            </a:r>
            <a:r>
              <a:rPr lang="en-US" dirty="0" smtClean="0"/>
              <a:t>”</a:t>
            </a:r>
          </a:p>
          <a:p>
            <a:pPr lvl="1"/>
            <a:r>
              <a:rPr lang="en-US" dirty="0"/>
              <a:t>If you get an error message, you need to delete the temporary files from Internet </a:t>
            </a:r>
            <a:r>
              <a:rPr lang="en-US" dirty="0" smtClean="0"/>
              <a:t>Explorer, follow </a:t>
            </a:r>
            <a:r>
              <a:rPr lang="en-US" dirty="0"/>
              <a:t>the steps </a:t>
            </a:r>
            <a:r>
              <a:rPr lang="en-US" dirty="0" smtClean="0"/>
              <a:t>in </a:t>
            </a:r>
            <a:r>
              <a:rPr lang="en-US" dirty="0" smtClean="0">
                <a:hlinkClick r:id="rId2" action="ppaction://hlinksldjump"/>
              </a:rPr>
              <a:t>Deleting Temporary Internet Files</a:t>
            </a:r>
            <a:r>
              <a:rPr lang="en-US" dirty="0" smtClean="0"/>
              <a:t>.</a:t>
            </a:r>
            <a:endParaRPr lang="en-US" dirty="0"/>
          </a:p>
          <a:p>
            <a:pPr lvl="1"/>
            <a:endParaRPr lang="en-US" dirty="0"/>
          </a:p>
        </p:txBody>
      </p:sp>
      <p:pic>
        <p:nvPicPr>
          <p:cNvPr id="10" name="Picture 9"/>
          <p:cNvPicPr/>
          <p:nvPr/>
        </p:nvPicPr>
        <p:blipFill>
          <a:blip r:embed="rId3"/>
          <a:stretch>
            <a:fillRect/>
          </a:stretch>
        </p:blipFill>
        <p:spPr>
          <a:xfrm>
            <a:off x="2449689" y="3363595"/>
            <a:ext cx="3657600" cy="2667000"/>
          </a:xfrm>
          <a:prstGeom prst="rect">
            <a:avLst/>
          </a:prstGeom>
        </p:spPr>
      </p:pic>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grpSp>
        <p:nvGrpSpPr>
          <p:cNvPr id="7" name="Group 6"/>
          <p:cNvGrpSpPr/>
          <p:nvPr/>
        </p:nvGrpSpPr>
        <p:grpSpPr>
          <a:xfrm>
            <a:off x="3116439" y="4685030"/>
            <a:ext cx="2324100" cy="889000"/>
            <a:chOff x="0" y="0"/>
            <a:chExt cx="2324100" cy="889000"/>
          </a:xfrm>
        </p:grpSpPr>
        <p:sp>
          <p:nvSpPr>
            <p:cNvPr id="8" name="Oval 7"/>
            <p:cNvSpPr/>
            <p:nvPr/>
          </p:nvSpPr>
          <p:spPr>
            <a:xfrm>
              <a:off x="0" y="0"/>
              <a:ext cx="1859280" cy="403860"/>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2100" y="127000"/>
              <a:ext cx="762000" cy="762000"/>
            </a:xfrm>
            <a:prstGeom prst="rect">
              <a:avLst/>
            </a:prstGeom>
          </p:spPr>
        </p:pic>
      </p:grpSp>
    </p:spTree>
    <p:extLst>
      <p:ext uri="{BB962C8B-B14F-4D97-AF65-F5344CB8AC3E}">
        <p14:creationId xmlns:p14="http://schemas.microsoft.com/office/powerpoint/2010/main" val="40361278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52599" y="2085809"/>
            <a:ext cx="5486400" cy="4038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Windows Explorer View</a:t>
            </a:r>
          </a:p>
        </p:txBody>
      </p:sp>
      <p:sp>
        <p:nvSpPr>
          <p:cNvPr id="3" name="Content Placeholder 2"/>
          <p:cNvSpPr txBox="1">
            <a:spLocks/>
          </p:cNvSpPr>
          <p:nvPr/>
        </p:nvSpPr>
        <p:spPr>
          <a:xfrm>
            <a:off x="457200" y="1143000"/>
            <a:ext cx="8012112" cy="18288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t>A typical folder window will open on your desktop. This functions like any other Windows folder.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36916"/>
            <a:ext cx="5514974" cy="4127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812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38400" y="2971799"/>
            <a:ext cx="3962400" cy="1524001"/>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Deleting Temporary Internet Files</a:t>
            </a:r>
            <a:endParaRPr lang="en-US" dirty="0"/>
          </a:p>
        </p:txBody>
      </p:sp>
      <p:sp>
        <p:nvSpPr>
          <p:cNvPr id="3" name="Content Placeholder 2"/>
          <p:cNvSpPr txBox="1">
            <a:spLocks/>
          </p:cNvSpPr>
          <p:nvPr/>
        </p:nvSpPr>
        <p:spPr>
          <a:xfrm>
            <a:off x="457200" y="1143000"/>
            <a:ext cx="8012112" cy="18288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57200" y="1143000"/>
            <a:ext cx="8012112" cy="1219200"/>
          </a:xfrm>
          <a:prstGeom prst="rect">
            <a:avLst/>
          </a:prstGeom>
        </p:spPr>
        <p:txBody>
          <a:bodyPr>
            <a:normAutofit lnSpcReduction="10000"/>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you cannot open the Windows Explorer view from SharePoint at any time or receive an error message stating the client doesn’t support opening the list with Windows Explorer, these steps </a:t>
            </a:r>
            <a:r>
              <a:rPr lang="en-US" b="1" dirty="0"/>
              <a:t>must</a:t>
            </a:r>
            <a:r>
              <a:rPr lang="en-US" dirty="0"/>
              <a:t> be taken</a:t>
            </a:r>
            <a:r>
              <a:rPr lang="en-US" dirty="0" smtClean="0"/>
              <a:t>.</a:t>
            </a:r>
            <a:endParaRPr lang="en-US" dirty="0"/>
          </a:p>
        </p:txBody>
      </p:sp>
      <p:pic>
        <p:nvPicPr>
          <p:cNvPr id="8" name="Picture 7"/>
          <p:cNvPicPr/>
          <p:nvPr/>
        </p:nvPicPr>
        <p:blipFill>
          <a:blip r:embed="rId3"/>
          <a:stretch>
            <a:fillRect/>
          </a:stretch>
        </p:blipFill>
        <p:spPr>
          <a:xfrm>
            <a:off x="2537458" y="2819400"/>
            <a:ext cx="3992880" cy="1584960"/>
          </a:xfrm>
          <a:prstGeom prst="rect">
            <a:avLst/>
          </a:prstGeom>
        </p:spPr>
      </p:pic>
    </p:spTree>
    <p:extLst>
      <p:ext uri="{BB962C8B-B14F-4D97-AF65-F5344CB8AC3E}">
        <p14:creationId xmlns:p14="http://schemas.microsoft.com/office/powerpoint/2010/main" val="34045922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Temporary Internet Files</a:t>
            </a:r>
            <a:endParaRPr lang="en-US" dirty="0"/>
          </a:p>
        </p:txBody>
      </p:sp>
      <p:sp>
        <p:nvSpPr>
          <p:cNvPr id="3" name="Content Placeholder 2"/>
          <p:cNvSpPr txBox="1">
            <a:spLocks/>
          </p:cNvSpPr>
          <p:nvPr/>
        </p:nvSpPr>
        <p:spPr>
          <a:xfrm>
            <a:off x="457200" y="1143000"/>
            <a:ext cx="8012112" cy="18288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57200" y="1143000"/>
            <a:ext cx="8012112" cy="12192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a:t>Open Internet Explorer and go to </a:t>
            </a:r>
            <a:r>
              <a:rPr lang="en-US" b="1" dirty="0"/>
              <a:t>Tools</a:t>
            </a:r>
            <a:r>
              <a:rPr lang="en-US" dirty="0"/>
              <a:t> &gt; </a:t>
            </a:r>
            <a:r>
              <a:rPr lang="en-US" b="1" dirty="0"/>
              <a:t>Internet </a:t>
            </a:r>
            <a:r>
              <a:rPr lang="en-US" b="1" dirty="0"/>
              <a:t>o</a:t>
            </a:r>
            <a:r>
              <a:rPr lang="en-US" b="1" dirty="0" smtClean="0"/>
              <a:t>ptions</a:t>
            </a:r>
            <a:r>
              <a:rPr lang="en-US" dirty="0" smtClean="0"/>
              <a:t>. </a:t>
            </a:r>
          </a:p>
          <a:p>
            <a:pPr lvl="0"/>
            <a:r>
              <a:rPr lang="en-US" dirty="0" smtClean="0"/>
              <a:t>You can also access the </a:t>
            </a:r>
            <a:r>
              <a:rPr lang="en-US" b="1" dirty="0" smtClean="0"/>
              <a:t>gear</a:t>
            </a:r>
            <a:r>
              <a:rPr lang="en-US" dirty="0" smtClean="0"/>
              <a:t> in the upper right corner and select </a:t>
            </a:r>
            <a:r>
              <a:rPr lang="en-US" b="1" dirty="0" smtClean="0"/>
              <a:t>Internet options</a:t>
            </a:r>
            <a:r>
              <a:rPr lang="en-US" dirty="0" smtClean="0"/>
              <a:t>.</a:t>
            </a:r>
            <a:endParaRPr lang="en-US" dirty="0"/>
          </a:p>
        </p:txBody>
      </p:sp>
      <p:grpSp>
        <p:nvGrpSpPr>
          <p:cNvPr id="13" name="Group 12"/>
          <p:cNvGrpSpPr/>
          <p:nvPr/>
        </p:nvGrpSpPr>
        <p:grpSpPr>
          <a:xfrm>
            <a:off x="307975" y="2475088"/>
            <a:ext cx="3112911" cy="2667000"/>
            <a:chOff x="5654438" y="2380544"/>
            <a:chExt cx="3112911" cy="2667000"/>
          </a:xfrm>
        </p:grpSpPr>
        <p:sp>
          <p:nvSpPr>
            <p:cNvPr id="12" name="Rectangle 11"/>
            <p:cNvSpPr/>
            <p:nvPr/>
          </p:nvSpPr>
          <p:spPr>
            <a:xfrm>
              <a:off x="5654438" y="2475088"/>
              <a:ext cx="3048000" cy="257245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Image result for internet explorer 11 tools menu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987" y="2380544"/>
              <a:ext cx="3032362" cy="25908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AutoShape 6" descr="Image result for internet explorer 11 tools menu screenshot internet op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3657600" y="3048000"/>
            <a:ext cx="5142089" cy="1964267"/>
            <a:chOff x="341373" y="2640189"/>
            <a:chExt cx="5142089" cy="1964267"/>
          </a:xfrm>
        </p:grpSpPr>
        <p:sp>
          <p:nvSpPr>
            <p:cNvPr id="9" name="Rectangle 8"/>
            <p:cNvSpPr/>
            <p:nvPr/>
          </p:nvSpPr>
          <p:spPr>
            <a:xfrm>
              <a:off x="341373" y="2722034"/>
              <a:ext cx="5062951" cy="1882422"/>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Image result for internet explorer 11 tools menu screenshot internet op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51" y="2640189"/>
              <a:ext cx="5030611" cy="18564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7650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Temporary Internet Files</a:t>
            </a:r>
            <a:endParaRPr lang="en-US" dirty="0"/>
          </a:p>
        </p:txBody>
      </p:sp>
      <p:sp>
        <p:nvSpPr>
          <p:cNvPr id="3" name="Content Placeholder 2"/>
          <p:cNvSpPr txBox="1">
            <a:spLocks/>
          </p:cNvSpPr>
          <p:nvPr/>
        </p:nvSpPr>
        <p:spPr>
          <a:xfrm>
            <a:off x="457200" y="1143000"/>
            <a:ext cx="8012112" cy="18288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57200" y="1143000"/>
            <a:ext cx="8012112" cy="12192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Click </a:t>
            </a:r>
            <a:r>
              <a:rPr lang="en-US" b="1" dirty="0"/>
              <a:t>Settings</a:t>
            </a:r>
            <a:r>
              <a:rPr lang="en-US" dirty="0"/>
              <a:t>.</a:t>
            </a:r>
          </a:p>
        </p:txBody>
      </p:sp>
      <p:sp>
        <p:nvSpPr>
          <p:cNvPr id="9" name="Rectangle 8"/>
          <p:cNvSpPr/>
          <p:nvPr/>
        </p:nvSpPr>
        <p:spPr>
          <a:xfrm>
            <a:off x="3205620" y="1297803"/>
            <a:ext cx="3958200" cy="4798197"/>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a:blip r:embed="rId3"/>
          <a:stretch>
            <a:fillRect/>
          </a:stretch>
        </p:blipFill>
        <p:spPr>
          <a:xfrm>
            <a:off x="3300158" y="1219200"/>
            <a:ext cx="3878698" cy="4760519"/>
          </a:xfrm>
          <a:prstGeom prst="rect">
            <a:avLst/>
          </a:prstGeom>
        </p:spPr>
      </p:pic>
      <p:sp>
        <p:nvSpPr>
          <p:cNvPr id="11" name="Oval 10"/>
          <p:cNvSpPr/>
          <p:nvPr/>
        </p:nvSpPr>
        <p:spPr>
          <a:xfrm>
            <a:off x="5557610" y="4599127"/>
            <a:ext cx="1681389" cy="371399"/>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AutoShape 6" descr="Image result for internet explorer 11 tools menu screenshot internet op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08808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Temporary Internet Files</a:t>
            </a:r>
            <a:endParaRPr lang="en-US" dirty="0"/>
          </a:p>
        </p:txBody>
      </p:sp>
      <p:sp>
        <p:nvSpPr>
          <p:cNvPr id="3" name="Content Placeholder 2"/>
          <p:cNvSpPr txBox="1">
            <a:spLocks/>
          </p:cNvSpPr>
          <p:nvPr/>
        </p:nvSpPr>
        <p:spPr>
          <a:xfrm>
            <a:off x="457200" y="1143000"/>
            <a:ext cx="8012112" cy="18288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57200" y="1143000"/>
            <a:ext cx="8012112" cy="12192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Click </a:t>
            </a:r>
            <a:r>
              <a:rPr lang="en-US" b="1" dirty="0" smtClean="0"/>
              <a:t>Temporary Internet Files &gt; View Files</a:t>
            </a:r>
            <a:r>
              <a:rPr lang="en-US" dirty="0" smtClean="0"/>
              <a:t>.</a:t>
            </a:r>
            <a:endParaRPr lang="en-US" dirty="0"/>
          </a:p>
        </p:txBody>
      </p:sp>
      <p:sp>
        <p:nvSpPr>
          <p:cNvPr id="9" name="Rectangle 8"/>
          <p:cNvSpPr/>
          <p:nvPr/>
        </p:nvSpPr>
        <p:spPr>
          <a:xfrm>
            <a:off x="2286000" y="2057401"/>
            <a:ext cx="3048000" cy="29718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utoShape 6" descr="Image result for internet explorer 11 tools menu screenshot internet op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p:nvPr/>
        </p:nvPicPr>
        <p:blipFill>
          <a:blip r:embed="rId3"/>
          <a:stretch>
            <a:fillRect/>
          </a:stretch>
        </p:blipFill>
        <p:spPr>
          <a:xfrm>
            <a:off x="2351722" y="1998726"/>
            <a:ext cx="3068955" cy="2971800"/>
          </a:xfrm>
          <a:prstGeom prst="rect">
            <a:avLst/>
          </a:prstGeom>
        </p:spPr>
      </p:pic>
      <p:sp>
        <p:nvSpPr>
          <p:cNvPr id="13" name="Oval 12"/>
          <p:cNvSpPr/>
          <p:nvPr/>
        </p:nvSpPr>
        <p:spPr>
          <a:xfrm>
            <a:off x="2351723" y="2133601"/>
            <a:ext cx="1229678" cy="304800"/>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3886199" y="4267200"/>
            <a:ext cx="1219201" cy="371399"/>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530222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Temporary Internet Files</a:t>
            </a:r>
            <a:endParaRPr lang="en-US" dirty="0"/>
          </a:p>
        </p:txBody>
      </p:sp>
      <p:sp>
        <p:nvSpPr>
          <p:cNvPr id="3" name="Content Placeholder 2"/>
          <p:cNvSpPr txBox="1">
            <a:spLocks/>
          </p:cNvSpPr>
          <p:nvPr/>
        </p:nvSpPr>
        <p:spPr>
          <a:xfrm>
            <a:off x="457200" y="1143000"/>
            <a:ext cx="8012112" cy="18288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57200" y="1143000"/>
            <a:ext cx="8012112" cy="12192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In the folder that opens, select all files and delete them.</a:t>
            </a:r>
            <a:endParaRPr lang="en-US" dirty="0"/>
          </a:p>
        </p:txBody>
      </p:sp>
      <p:sp>
        <p:nvSpPr>
          <p:cNvPr id="9" name="Rectangle 8"/>
          <p:cNvSpPr/>
          <p:nvPr/>
        </p:nvSpPr>
        <p:spPr>
          <a:xfrm>
            <a:off x="1447800" y="1968923"/>
            <a:ext cx="5867400" cy="38862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utoShape 6" descr="Image result for internet explorer 11 tools menu screenshot internet op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p:nvPr/>
        </p:nvPicPr>
        <p:blipFill>
          <a:blip r:embed="rId3"/>
          <a:stretch>
            <a:fillRect/>
          </a:stretch>
        </p:blipFill>
        <p:spPr>
          <a:xfrm>
            <a:off x="1524000" y="1850390"/>
            <a:ext cx="5943600" cy="3940810"/>
          </a:xfrm>
          <a:prstGeom prst="rect">
            <a:avLst/>
          </a:prstGeom>
        </p:spPr>
      </p:pic>
    </p:spTree>
    <p:extLst>
      <p:ext uri="{BB962C8B-B14F-4D97-AF65-F5344CB8AC3E}">
        <p14:creationId xmlns:p14="http://schemas.microsoft.com/office/powerpoint/2010/main" val="38176105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Temporary Internet Files</a:t>
            </a:r>
            <a:endParaRPr lang="en-US" dirty="0"/>
          </a:p>
        </p:txBody>
      </p:sp>
      <p:sp>
        <p:nvSpPr>
          <p:cNvPr id="3" name="Content Placeholder 2"/>
          <p:cNvSpPr txBox="1">
            <a:spLocks/>
          </p:cNvSpPr>
          <p:nvPr/>
        </p:nvSpPr>
        <p:spPr>
          <a:xfrm>
            <a:off x="457200" y="1143000"/>
            <a:ext cx="8012112" cy="18288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57200" y="1143000"/>
            <a:ext cx="8012112" cy="1219200"/>
          </a:xfrm>
          <a:prstGeom prst="rect">
            <a:avLst/>
          </a:prstGeom>
        </p:spPr>
        <p:txBody>
          <a:bodyPr>
            <a:normAutofit/>
          </a:bodyPr>
          <a:lstStyle>
            <a:lvl1pPr marL="230188" indent="-230188" algn="l" defTabSz="914400" rtl="0" eaLnBrk="1" latinLnBrk="0" hangingPunct="1">
              <a:spcBef>
                <a:spcPts val="0"/>
              </a:spcBef>
              <a:spcAft>
                <a:spcPts val="800"/>
              </a:spcAft>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1038" indent="-285750" algn="l" defTabSz="914400" rtl="0" eaLnBrk="1" latinLnBrk="0" hangingPunct="1">
              <a:spcBef>
                <a:spcPts val="0"/>
              </a:spcBef>
              <a:spcAft>
                <a:spcPts val="800"/>
              </a:spcAft>
              <a:buClr>
                <a:srgbClr val="92D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8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a:t>Click OK to close the two open system windows. You should now be able to open the Windows Explorer view in SharePoint. </a:t>
            </a:r>
          </a:p>
        </p:txBody>
      </p:sp>
      <p:sp>
        <p:nvSpPr>
          <p:cNvPr id="9" name="Rectangle 8"/>
          <p:cNvSpPr/>
          <p:nvPr/>
        </p:nvSpPr>
        <p:spPr>
          <a:xfrm>
            <a:off x="1021644" y="2472267"/>
            <a:ext cx="3121025" cy="28956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utoShape 6" descr="Image result for internet explorer 11 tools menu screenshot internet op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724400" y="2057400"/>
            <a:ext cx="2929467" cy="38862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a:blip r:embed="rId3"/>
          <a:stretch>
            <a:fillRect/>
          </a:stretch>
        </p:blipFill>
        <p:spPr>
          <a:xfrm>
            <a:off x="1143000" y="2331156"/>
            <a:ext cx="3068955" cy="2971800"/>
          </a:xfrm>
          <a:prstGeom prst="rect">
            <a:avLst/>
          </a:prstGeom>
        </p:spPr>
      </p:pic>
      <p:pic>
        <p:nvPicPr>
          <p:cNvPr id="12" name="Picture 11"/>
          <p:cNvPicPr/>
          <p:nvPr/>
        </p:nvPicPr>
        <p:blipFill>
          <a:blip r:embed="rId4"/>
          <a:stretch>
            <a:fillRect/>
          </a:stretch>
        </p:blipFill>
        <p:spPr>
          <a:xfrm>
            <a:off x="4798201" y="1905000"/>
            <a:ext cx="2912110" cy="3931285"/>
          </a:xfrm>
          <a:prstGeom prst="rect">
            <a:avLst/>
          </a:prstGeom>
        </p:spPr>
      </p:pic>
      <p:sp>
        <p:nvSpPr>
          <p:cNvPr id="16" name="Oval 15"/>
          <p:cNvSpPr/>
          <p:nvPr/>
        </p:nvSpPr>
        <p:spPr>
          <a:xfrm>
            <a:off x="2781868" y="4953000"/>
            <a:ext cx="840694" cy="349956"/>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p:cNvSpPr/>
          <p:nvPr/>
        </p:nvSpPr>
        <p:spPr>
          <a:xfrm>
            <a:off x="5833909" y="5500441"/>
            <a:ext cx="840694" cy="349956"/>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4383557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87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800219"/>
          </a:xfrm>
        </p:spPr>
        <p:txBody>
          <a:bodyPr/>
          <a:lstStyle/>
          <a:p>
            <a:r>
              <a:rPr lang="en-US" dirty="0" smtClean="0"/>
              <a:t>Lists and Libraries</a:t>
            </a:r>
            <a:endParaRPr lang="en-US" dirty="0"/>
          </a:p>
        </p:txBody>
      </p:sp>
    </p:spTree>
    <p:extLst>
      <p:ext uri="{BB962C8B-B14F-4D97-AF65-F5344CB8AC3E}">
        <p14:creationId xmlns:p14="http://schemas.microsoft.com/office/powerpoint/2010/main" val="33722907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800219"/>
          </a:xfrm>
        </p:spPr>
        <p:txBody>
          <a:bodyPr/>
          <a:lstStyle/>
          <a:p>
            <a:r>
              <a:rPr lang="en-US" dirty="0" smtClean="0"/>
              <a:t>Alerts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91449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8150" y="3733800"/>
            <a:ext cx="8229600" cy="18669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677108"/>
          </a:xfrm>
        </p:spPr>
        <p:txBody>
          <a:bodyPr/>
          <a:lstStyle/>
          <a:p>
            <a:r>
              <a:rPr lang="en-US" dirty="0" smtClean="0"/>
              <a:t>Alerts</a:t>
            </a:r>
            <a:endParaRPr lang="en-US" dirty="0"/>
          </a:p>
        </p:txBody>
      </p:sp>
      <p:sp>
        <p:nvSpPr>
          <p:cNvPr id="3" name="Content Placeholder 2"/>
          <p:cNvSpPr>
            <a:spLocks noGrp="1"/>
          </p:cNvSpPr>
          <p:nvPr>
            <p:ph idx="1"/>
          </p:nvPr>
        </p:nvSpPr>
        <p:spPr>
          <a:xfrm>
            <a:off x="457200" y="1143000"/>
            <a:ext cx="8229600" cy="2057400"/>
          </a:xfrm>
        </p:spPr>
        <p:txBody>
          <a:bodyPr/>
          <a:lstStyle/>
          <a:p>
            <a:pPr marL="0" indent="0">
              <a:buNone/>
            </a:pPr>
            <a:r>
              <a:rPr lang="en-US" dirty="0" smtClean="0"/>
              <a:t>Alerts let you know when a document, list, or library is updated based on criteria you set.</a:t>
            </a:r>
            <a:endParaRPr lang="en-US" dirty="0"/>
          </a:p>
          <a:p>
            <a:pPr marL="0" indent="0">
              <a:buNone/>
            </a:pPr>
            <a:r>
              <a:rPr lang="en-US" dirty="0" smtClean="0"/>
              <a:t>To set an alert on a list or library, navigate to the list or library. Under </a:t>
            </a:r>
            <a:r>
              <a:rPr lang="en-US" b="1" dirty="0" smtClean="0"/>
              <a:t>Library Tools &gt; List (Library)</a:t>
            </a:r>
            <a:r>
              <a:rPr lang="en-US" dirty="0" smtClean="0"/>
              <a:t> click the dropdown menu under </a:t>
            </a:r>
            <a:r>
              <a:rPr lang="en-US" b="1" dirty="0" smtClean="0"/>
              <a:t>Alert Me</a:t>
            </a:r>
            <a:r>
              <a:rPr lang="en-US" dirty="0"/>
              <a:t> </a:t>
            </a:r>
            <a:r>
              <a:rPr lang="en-US" dirty="0" smtClean="0"/>
              <a:t>and select </a:t>
            </a:r>
            <a:r>
              <a:rPr lang="en-US" b="1" dirty="0" smtClean="0"/>
              <a:t>Set alert on this list (library)</a:t>
            </a:r>
            <a:r>
              <a:rPr lang="en-US" dirty="0" smtClean="0"/>
              <a:t>. </a:t>
            </a:r>
            <a:endParaRPr lang="en-US" dirty="0"/>
          </a:p>
        </p:txBody>
      </p:sp>
      <p:sp>
        <p:nvSpPr>
          <p:cNvPr id="4" name="TextBox 3"/>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3505200"/>
            <a:ext cx="821531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8747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7108"/>
          </a:xfrm>
        </p:spPr>
        <p:txBody>
          <a:bodyPr/>
          <a:lstStyle/>
          <a:p>
            <a:r>
              <a:rPr lang="en-US" dirty="0" smtClean="0"/>
              <a:t>Alerts</a:t>
            </a:r>
            <a:endParaRPr lang="en-US" dirty="0"/>
          </a:p>
        </p:txBody>
      </p:sp>
      <p:sp>
        <p:nvSpPr>
          <p:cNvPr id="3" name="Content Placeholder 2"/>
          <p:cNvSpPr>
            <a:spLocks noGrp="1"/>
          </p:cNvSpPr>
          <p:nvPr>
            <p:ph idx="1"/>
          </p:nvPr>
        </p:nvSpPr>
        <p:spPr>
          <a:xfrm>
            <a:off x="457200" y="1142999"/>
            <a:ext cx="2895600" cy="4981409"/>
          </a:xfrm>
        </p:spPr>
        <p:txBody>
          <a:bodyPr/>
          <a:lstStyle/>
          <a:p>
            <a:pPr marL="0" indent="0">
              <a:buNone/>
            </a:pPr>
            <a:r>
              <a:rPr lang="en-US" dirty="0" smtClean="0"/>
              <a:t>Select the criteria for the alert and click </a:t>
            </a:r>
            <a:r>
              <a:rPr lang="en-US" b="1" dirty="0" smtClean="0"/>
              <a:t>OK</a:t>
            </a:r>
            <a:r>
              <a:rPr lang="en-US" dirty="0" smtClean="0"/>
              <a:t>.</a:t>
            </a:r>
          </a:p>
          <a:p>
            <a:pPr marL="0" indent="0">
              <a:buNone/>
            </a:pPr>
            <a:endParaRPr lang="en-US" dirty="0"/>
          </a:p>
          <a:p>
            <a:pPr marL="0" indent="0">
              <a:buNone/>
            </a:pPr>
            <a:r>
              <a:rPr lang="en-US" dirty="0" smtClean="0"/>
              <a:t>Libraries and lists will have different options.  </a:t>
            </a:r>
            <a:endParaRPr lang="en-US" dirty="0"/>
          </a:p>
        </p:txBody>
      </p:sp>
      <p:sp>
        <p:nvSpPr>
          <p:cNvPr id="4" name="TextBox 3"/>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sp>
        <p:nvSpPr>
          <p:cNvPr id="5" name="Rectangle 4"/>
          <p:cNvSpPr/>
          <p:nvPr/>
        </p:nvSpPr>
        <p:spPr>
          <a:xfrm>
            <a:off x="3886201" y="1371600"/>
            <a:ext cx="3429000" cy="4752809"/>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84" y="1219200"/>
            <a:ext cx="345883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681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124200"/>
            <a:ext cx="8229600" cy="1523999"/>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677108"/>
          </a:xfrm>
        </p:spPr>
        <p:txBody>
          <a:bodyPr/>
          <a:lstStyle/>
          <a:p>
            <a:r>
              <a:rPr lang="en-US" dirty="0" smtClean="0"/>
              <a:t>Alerts</a:t>
            </a:r>
            <a:endParaRPr lang="en-US" dirty="0"/>
          </a:p>
        </p:txBody>
      </p:sp>
      <p:sp>
        <p:nvSpPr>
          <p:cNvPr id="3" name="Content Placeholder 2"/>
          <p:cNvSpPr>
            <a:spLocks noGrp="1"/>
          </p:cNvSpPr>
          <p:nvPr>
            <p:ph idx="1"/>
          </p:nvPr>
        </p:nvSpPr>
        <p:spPr>
          <a:xfrm>
            <a:off x="457200" y="1143000"/>
            <a:ext cx="8229600" cy="1371600"/>
          </a:xfrm>
        </p:spPr>
        <p:txBody>
          <a:bodyPr/>
          <a:lstStyle/>
          <a:p>
            <a:pPr marL="0" indent="0">
              <a:buNone/>
            </a:pPr>
            <a:r>
              <a:rPr lang="en-US" dirty="0" smtClean="0"/>
              <a:t>To delete or update an alert on a list or library, navigate to the list or library. Under </a:t>
            </a:r>
            <a:r>
              <a:rPr lang="en-US" b="1" dirty="0" smtClean="0"/>
              <a:t>Library Tools &gt; List (Library)</a:t>
            </a:r>
            <a:r>
              <a:rPr lang="en-US" dirty="0" smtClean="0"/>
              <a:t> click the dropdown menu under </a:t>
            </a:r>
            <a:r>
              <a:rPr lang="en-US" b="1" dirty="0" smtClean="0"/>
              <a:t>Alert Me</a:t>
            </a:r>
            <a:r>
              <a:rPr lang="en-US" dirty="0"/>
              <a:t> </a:t>
            </a:r>
            <a:r>
              <a:rPr lang="en-US" dirty="0" smtClean="0"/>
              <a:t>and select </a:t>
            </a:r>
            <a:r>
              <a:rPr lang="en-US" b="1" dirty="0" smtClean="0"/>
              <a:t>Manage My Alerts</a:t>
            </a:r>
            <a:r>
              <a:rPr lang="en-US" dirty="0" smtClean="0"/>
              <a:t>. </a:t>
            </a:r>
            <a:endParaRPr lang="en-US" dirty="0"/>
          </a:p>
        </p:txBody>
      </p:sp>
      <p:sp>
        <p:nvSpPr>
          <p:cNvPr id="4" name="TextBox 3"/>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pic>
        <p:nvPicPr>
          <p:cNvPr id="3076" name="Picture 4" descr="Alerts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947458"/>
            <a:ext cx="8305800" cy="151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7807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6300" y="3048000"/>
            <a:ext cx="6515100" cy="22098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677108"/>
          </a:xfrm>
        </p:spPr>
        <p:txBody>
          <a:bodyPr/>
          <a:lstStyle/>
          <a:p>
            <a:r>
              <a:rPr lang="en-US" dirty="0" smtClean="0"/>
              <a:t>Alerts</a:t>
            </a:r>
            <a:endParaRPr lang="en-US" dirty="0"/>
          </a:p>
        </p:txBody>
      </p:sp>
      <p:sp>
        <p:nvSpPr>
          <p:cNvPr id="3" name="Content Placeholder 2"/>
          <p:cNvSpPr>
            <a:spLocks noGrp="1"/>
          </p:cNvSpPr>
          <p:nvPr>
            <p:ph idx="1"/>
          </p:nvPr>
        </p:nvSpPr>
        <p:spPr>
          <a:xfrm>
            <a:off x="457200" y="1143000"/>
            <a:ext cx="8229600" cy="1371600"/>
          </a:xfrm>
        </p:spPr>
        <p:txBody>
          <a:bodyPr/>
          <a:lstStyle/>
          <a:p>
            <a:pPr marL="0" indent="0">
              <a:buNone/>
            </a:pPr>
            <a:r>
              <a:rPr lang="en-US" dirty="0" smtClean="0"/>
              <a:t>Click the alert name to modify it. To delete an alert, click the checkbox and click </a:t>
            </a:r>
            <a:r>
              <a:rPr lang="en-US" b="1" dirty="0" smtClean="0"/>
              <a:t>Delete Selected Alert</a:t>
            </a:r>
            <a:r>
              <a:rPr lang="en-US" dirty="0" smtClean="0"/>
              <a:t>. </a:t>
            </a:r>
            <a:endParaRPr lang="en-US" dirty="0"/>
          </a:p>
        </p:txBody>
      </p:sp>
      <p:sp>
        <p:nvSpPr>
          <p:cNvPr id="4" name="TextBox 3"/>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2" action="ppaction://hlinksldjump"/>
              </a:rPr>
              <a:t>Back to Contents</a:t>
            </a:r>
            <a:endParaRPr lang="en-US" sz="1200"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2" y="2886075"/>
            <a:ext cx="64103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7122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879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800219"/>
          </a:xfrm>
        </p:spPr>
        <p:txBody>
          <a:bodyPr/>
          <a:lstStyle/>
          <a:p>
            <a:r>
              <a:rPr lang="en-US" dirty="0" smtClean="0"/>
              <a:t>Help and Information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02316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and </a:t>
            </a:r>
            <a:r>
              <a:rPr lang="en-US" dirty="0" smtClean="0"/>
              <a:t>Information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hlinkClick r:id="rId2"/>
              </a:rPr>
              <a:t>SharePoint How-To site</a:t>
            </a:r>
            <a:r>
              <a:rPr lang="en-US" dirty="0" smtClean="0"/>
              <a:t> has a great deal of information available for training, knowledge, and instruction</a:t>
            </a:r>
            <a:r>
              <a:rPr lang="en-US" dirty="0"/>
              <a:t>. </a:t>
            </a:r>
            <a:endParaRPr lang="en-US" dirty="0" smtClean="0"/>
          </a:p>
          <a:p>
            <a:r>
              <a:rPr lang="en-US" dirty="0" smtClean="0"/>
              <a:t>The </a:t>
            </a:r>
            <a:r>
              <a:rPr lang="en-US" dirty="0" smtClean="0">
                <a:hlinkClick r:id="rId3"/>
              </a:rPr>
              <a:t>FAQ</a:t>
            </a:r>
            <a:r>
              <a:rPr lang="en-US" dirty="0" smtClean="0"/>
              <a:t> page has many common questions answered.</a:t>
            </a:r>
          </a:p>
          <a:p>
            <a:r>
              <a:rPr lang="en-US" dirty="0" smtClean="0"/>
              <a:t>If there are network issues, check your email for an </a:t>
            </a:r>
            <a:r>
              <a:rPr lang="en-US" b="1" dirty="0" smtClean="0"/>
              <a:t>Employee News</a:t>
            </a:r>
            <a:r>
              <a:rPr lang="en-US" dirty="0" smtClean="0"/>
              <a:t> or </a:t>
            </a:r>
            <a:r>
              <a:rPr lang="en-US" b="1" dirty="0" smtClean="0"/>
              <a:t>LM Information Management</a:t>
            </a:r>
            <a:r>
              <a:rPr lang="en-US" dirty="0" smtClean="0"/>
              <a:t> message. </a:t>
            </a:r>
          </a:p>
          <a:p>
            <a:r>
              <a:rPr lang="en-US" dirty="0" smtClean="0"/>
              <a:t>If you want to have a more intensive, self-guided explanation of SharePoint, I recommend the following beginner-level Lynda.com presentations. Lynda.com is free to use with a Mesa County </a:t>
            </a:r>
            <a:br>
              <a:rPr lang="en-US" dirty="0" smtClean="0"/>
            </a:br>
            <a:r>
              <a:rPr lang="en-US" dirty="0" smtClean="0"/>
              <a:t>library card.  </a:t>
            </a:r>
          </a:p>
          <a:p>
            <a:pPr lvl="1"/>
            <a:r>
              <a:rPr lang="en-US" dirty="0" smtClean="0"/>
              <a:t> </a:t>
            </a:r>
            <a:r>
              <a:rPr lang="en-US" dirty="0" smtClean="0">
                <a:hlinkClick r:id="rId4"/>
              </a:rPr>
              <a:t>SharePoint 2010 Essential Training</a:t>
            </a:r>
            <a:endParaRPr lang="en-US" dirty="0" smtClean="0"/>
          </a:p>
          <a:p>
            <a:pPr lvl="1"/>
            <a:r>
              <a:rPr lang="en-US" dirty="0" smtClean="0">
                <a:hlinkClick r:id="rId5"/>
              </a:rPr>
              <a:t>Learning SharePoint 2010</a:t>
            </a:r>
            <a:endParaRPr lang="en-US" dirty="0" smtClean="0"/>
          </a:p>
        </p:txBody>
      </p:sp>
      <p:sp>
        <p:nvSpPr>
          <p:cNvPr id="4" name="TextBox 3"/>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6"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4338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7393" y="1143000"/>
            <a:ext cx="6869213" cy="5105400"/>
          </a:xfrm>
        </p:spPr>
      </p:pic>
      <p:sp>
        <p:nvSpPr>
          <p:cNvPr id="5" name="TextBox 4"/>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3" action="ppaction://hlinksldjump"/>
              </a:rPr>
              <a:t>Back to Contents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879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 and Libraries</a:t>
            </a:r>
            <a:endParaRPr lang="en-US" dirty="0"/>
          </a:p>
        </p:txBody>
      </p:sp>
      <p:sp>
        <p:nvSpPr>
          <p:cNvPr id="4" name="Text Placeholder 3"/>
          <p:cNvSpPr>
            <a:spLocks noGrp="1"/>
          </p:cNvSpPr>
          <p:nvPr>
            <p:ph type="body" idx="1"/>
          </p:nvPr>
        </p:nvSpPr>
        <p:spPr/>
        <p:txBody>
          <a:bodyPr/>
          <a:lstStyle/>
          <a:p>
            <a:r>
              <a:rPr lang="en-US" dirty="0" smtClean="0"/>
              <a:t>Lists</a:t>
            </a:r>
            <a:endParaRPr lang="en-US" dirty="0"/>
          </a:p>
        </p:txBody>
      </p:sp>
      <p:sp>
        <p:nvSpPr>
          <p:cNvPr id="3" name="Content Placeholder 2"/>
          <p:cNvSpPr>
            <a:spLocks noGrp="1"/>
          </p:cNvSpPr>
          <p:nvPr>
            <p:ph sz="half" idx="2"/>
          </p:nvPr>
        </p:nvSpPr>
        <p:spPr/>
        <p:txBody>
          <a:bodyPr>
            <a:normAutofit/>
          </a:bodyPr>
          <a:lstStyle/>
          <a:p>
            <a:r>
              <a:rPr lang="en-US" dirty="0" smtClean="0"/>
              <a:t>Made up of line items</a:t>
            </a:r>
          </a:p>
          <a:p>
            <a:r>
              <a:rPr lang="en-US" dirty="0" smtClean="0"/>
              <a:t>Can hold attachments</a:t>
            </a:r>
          </a:p>
          <a:p>
            <a:r>
              <a:rPr lang="en-US" dirty="0" smtClean="0"/>
              <a:t>Created by adding information lines</a:t>
            </a:r>
            <a:endParaRPr lang="en-US" dirty="0"/>
          </a:p>
        </p:txBody>
      </p:sp>
      <p:sp>
        <p:nvSpPr>
          <p:cNvPr id="5" name="Text Placeholder 4"/>
          <p:cNvSpPr>
            <a:spLocks noGrp="1"/>
          </p:cNvSpPr>
          <p:nvPr>
            <p:ph type="body" sz="quarter" idx="3"/>
          </p:nvPr>
        </p:nvSpPr>
        <p:spPr/>
        <p:txBody>
          <a:bodyPr/>
          <a:lstStyle/>
          <a:p>
            <a:r>
              <a:rPr lang="en-US" dirty="0" smtClean="0"/>
              <a:t>Libraries</a:t>
            </a:r>
            <a:endParaRPr lang="en-US" dirty="0"/>
          </a:p>
        </p:txBody>
      </p:sp>
      <p:sp>
        <p:nvSpPr>
          <p:cNvPr id="7" name="Content Placeholder 6"/>
          <p:cNvSpPr>
            <a:spLocks noGrp="1"/>
          </p:cNvSpPr>
          <p:nvPr>
            <p:ph sz="quarter" idx="4"/>
          </p:nvPr>
        </p:nvSpPr>
        <p:spPr/>
        <p:txBody>
          <a:bodyPr/>
          <a:lstStyle/>
          <a:p>
            <a:r>
              <a:rPr lang="en-US" dirty="0" smtClean="0"/>
              <a:t>Made up of files including documents, spreadsheets, slide presentations, images, and more</a:t>
            </a:r>
          </a:p>
          <a:p>
            <a:r>
              <a:rPr lang="en-US" dirty="0" smtClean="0"/>
              <a:t>Created by uploading or creating a file</a:t>
            </a:r>
            <a:endParaRPr lang="en-US" dirty="0"/>
          </a:p>
        </p:txBody>
      </p:sp>
      <p:sp>
        <p:nvSpPr>
          <p:cNvPr id="6" name="TextBox 5"/>
          <p:cNvSpPr txBox="1"/>
          <p:nvPr/>
        </p:nvSpPr>
        <p:spPr>
          <a:xfrm>
            <a:off x="7696200" y="6365291"/>
            <a:ext cx="9906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hlinkClick r:id="rId4" action="ppaction://hlinksldjump"/>
              </a:rPr>
              <a:t>Back to Contents</a:t>
            </a:r>
            <a:endParaRPr lang="en-US"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18990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ARTICULATE" val="n2Kn2Kci"/>
  <p:tag name="ARTICULATE_SLIDE_COUNT" val="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rticu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8C163761FA8E4DB38C3587A78FB897" ma:contentTypeVersion="1" ma:contentTypeDescription="Create a new document." ma:contentTypeScope="" ma:versionID="54ebe1bf3cce71ca510812e4127041cc">
  <xsd:schema xmlns:xsd="http://www.w3.org/2001/XMLSchema" xmlns:xs="http://www.w3.org/2001/XMLSchema" xmlns:p="http://schemas.microsoft.com/office/2006/metadata/properties" xmlns:ns2="8ae17823-bf9b-4a9a-95c2-a5755d11bd73" targetNamespace="http://schemas.microsoft.com/office/2006/metadata/properties" ma:root="true" ma:fieldsID="4f21bbb3ea208152dbeb4b8b361fb5ad" ns2:_="">
    <xsd:import namespace="8ae17823-bf9b-4a9a-95c2-a5755d11bd7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17823-bf9b-4a9a-95c2-a5755d11bd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8ae17823-bf9b-4a9a-95c2-a5755d11bd73">RDV6ZPDW344C-369-252</_dlc_DocId>
    <_dlc_DocIdUrl xmlns="8ae17823-bf9b-4a9a-95c2-a5755d11bd73">
      <Url>http://teams.lm.doe.gov/DocumentManagement/TeamArea/_layouts/DocIdRedir.aspx?ID=RDV6ZPDW344C-369-252</Url>
      <Description>RDV6ZPDW344C-369-252</Description>
    </_dlc_DocIdUrl>
  </documentManagement>
</p:properties>
</file>

<file path=customXml/itemProps1.xml><?xml version="1.0" encoding="utf-8"?>
<ds:datastoreItem xmlns:ds="http://schemas.openxmlformats.org/officeDocument/2006/customXml" ds:itemID="{78456036-3234-4CEB-ACAD-F1B1CB492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17823-bf9b-4a9a-95c2-a5755d11bd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7B9397-5E0C-41F2-B01A-A90B3F513753}">
  <ds:schemaRefs>
    <ds:schemaRef ds:uri="http://schemas.microsoft.com/sharepoint/v3/contenttype/forms"/>
  </ds:schemaRefs>
</ds:datastoreItem>
</file>

<file path=customXml/itemProps3.xml><?xml version="1.0" encoding="utf-8"?>
<ds:datastoreItem xmlns:ds="http://schemas.openxmlformats.org/officeDocument/2006/customXml" ds:itemID="{3BF48E84-25CD-41CC-8DF8-5E2DDE3187B1}">
  <ds:schemaRefs>
    <ds:schemaRef ds:uri="http://schemas.microsoft.com/sharepoint/events"/>
  </ds:schemaRefs>
</ds:datastoreItem>
</file>

<file path=customXml/itemProps4.xml><?xml version="1.0" encoding="utf-8"?>
<ds:datastoreItem xmlns:ds="http://schemas.openxmlformats.org/officeDocument/2006/customXml" ds:itemID="{4677B88E-1E14-4C90-A392-02208EB1AEA8}">
  <ds:schemaRefs>
    <ds:schemaRef ds:uri="http://www.w3.org/XML/1998/namespace"/>
    <ds:schemaRef ds:uri="http://schemas.microsoft.com/office/2006/documentManagement/types"/>
    <ds:schemaRef ds:uri="http://purl.org/dc/elements/1.1/"/>
    <ds:schemaRef ds:uri="http://purl.org/dc/terms/"/>
    <ds:schemaRef ds:uri="8ae17823-bf9b-4a9a-95c2-a5755d11bd73"/>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Articulate</Template>
  <TotalTime>4276</TotalTime>
  <Words>4028</Words>
  <Application>Microsoft Office PowerPoint</Application>
  <PresentationFormat>On-screen Show (4:3)</PresentationFormat>
  <Paragraphs>394</Paragraphs>
  <Slides>88</Slides>
  <Notes>26</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Articulate</vt:lpstr>
      <vt:lpstr>SharePoint Training</vt:lpstr>
      <vt:lpstr>Contents</vt:lpstr>
      <vt:lpstr>Contents</vt:lpstr>
      <vt:lpstr>Why SharePoint</vt:lpstr>
      <vt:lpstr>Browser Requirements</vt:lpstr>
      <vt:lpstr>Terminology</vt:lpstr>
      <vt:lpstr>Terminology</vt:lpstr>
      <vt:lpstr>Lists and Libraries</vt:lpstr>
      <vt:lpstr>Lists and Libraries</vt:lpstr>
      <vt:lpstr>Creating a List or Library</vt:lpstr>
      <vt:lpstr>Creating a List or Library</vt:lpstr>
      <vt:lpstr>Adding Columns</vt:lpstr>
      <vt:lpstr>Adding Columns</vt:lpstr>
      <vt:lpstr>Adding Columns</vt:lpstr>
      <vt:lpstr>Questions</vt:lpstr>
      <vt:lpstr>Creating Views</vt:lpstr>
      <vt:lpstr>Creating Views</vt:lpstr>
      <vt:lpstr>Creating Views</vt:lpstr>
      <vt:lpstr>Questions</vt:lpstr>
      <vt:lpstr>Uploading Files</vt:lpstr>
      <vt:lpstr>Uploading Files</vt:lpstr>
      <vt:lpstr>Uploading Files</vt:lpstr>
      <vt:lpstr>Uploading Files</vt:lpstr>
      <vt:lpstr>Uploading Files</vt:lpstr>
      <vt:lpstr>Questions</vt:lpstr>
      <vt:lpstr>Updating List/Library Columns </vt:lpstr>
      <vt:lpstr>Updating List/Library Columns</vt:lpstr>
      <vt:lpstr>Updating List/Library Columns</vt:lpstr>
      <vt:lpstr>Updating List/Library Columns</vt:lpstr>
      <vt:lpstr>Questions</vt:lpstr>
      <vt:lpstr>Updating Files</vt:lpstr>
      <vt:lpstr>Updating Files</vt:lpstr>
      <vt:lpstr>Opening Files</vt:lpstr>
      <vt:lpstr>Editing Files</vt:lpstr>
      <vt:lpstr>Updating File Properties in Word</vt:lpstr>
      <vt:lpstr>Updating File Properties in Excel</vt:lpstr>
      <vt:lpstr>Questions</vt:lpstr>
      <vt:lpstr>Updating Files</vt:lpstr>
      <vt:lpstr>Saving Files</vt:lpstr>
      <vt:lpstr>Saving Files</vt:lpstr>
      <vt:lpstr>Questions</vt:lpstr>
      <vt:lpstr>Co-Authoring</vt:lpstr>
      <vt:lpstr>Co-Authoring</vt:lpstr>
      <vt:lpstr>Co-Authoring</vt:lpstr>
      <vt:lpstr>Co-Authoring</vt:lpstr>
      <vt:lpstr>Questions</vt:lpstr>
      <vt:lpstr>Checking Out Files</vt:lpstr>
      <vt:lpstr>Checking Out Files</vt:lpstr>
      <vt:lpstr>Checking Out Files</vt:lpstr>
      <vt:lpstr>Checking Out Files</vt:lpstr>
      <vt:lpstr>Checking Out Files</vt:lpstr>
      <vt:lpstr>Checking In Files</vt:lpstr>
      <vt:lpstr>Checking In Files</vt:lpstr>
      <vt:lpstr>Checking In Files</vt:lpstr>
      <vt:lpstr>Checking In Files</vt:lpstr>
      <vt:lpstr>Questions</vt:lpstr>
      <vt:lpstr>Viewing Prior Versions of files</vt:lpstr>
      <vt:lpstr>Viewing Prior Versions of Files</vt:lpstr>
      <vt:lpstr>Viewing Prior Versions of Files</vt:lpstr>
      <vt:lpstr>Viewing Prior Versions of Files</vt:lpstr>
      <vt:lpstr>Viewing Prior Versions of Files</vt:lpstr>
      <vt:lpstr>Viewing Prior Versions of Files</vt:lpstr>
      <vt:lpstr>Viewing Prior Versions of Files</vt:lpstr>
      <vt:lpstr>Viewing Prior Versions of Files</vt:lpstr>
      <vt:lpstr>Viewing Prior Versions of Files</vt:lpstr>
      <vt:lpstr>Questions</vt:lpstr>
      <vt:lpstr>Adding and working with Folders</vt:lpstr>
      <vt:lpstr>Adding and Working with Folders</vt:lpstr>
      <vt:lpstr>Adding and Working with Folders</vt:lpstr>
      <vt:lpstr>Windows Explorer View</vt:lpstr>
      <vt:lpstr>Windows Explorer View</vt:lpstr>
      <vt:lpstr>Windows Explorer View</vt:lpstr>
      <vt:lpstr>Deleting Temporary Internet Files</vt:lpstr>
      <vt:lpstr>Deleting Temporary Internet Files</vt:lpstr>
      <vt:lpstr>Deleting Temporary Internet Files</vt:lpstr>
      <vt:lpstr>Deleting Temporary Internet Files</vt:lpstr>
      <vt:lpstr>Deleting Temporary Internet Files</vt:lpstr>
      <vt:lpstr>Deleting Temporary Internet Files</vt:lpstr>
      <vt:lpstr>Questions</vt:lpstr>
      <vt:lpstr>Alerts</vt:lpstr>
      <vt:lpstr>Alerts</vt:lpstr>
      <vt:lpstr>Alerts</vt:lpstr>
      <vt:lpstr>Alerts</vt:lpstr>
      <vt:lpstr>Alerts</vt:lpstr>
      <vt:lpstr>Questions</vt:lpstr>
      <vt:lpstr>Help and Information</vt:lpstr>
      <vt:lpstr>Help and Information</vt:lpstr>
      <vt:lpstr>Questions</vt:lpstr>
    </vt:vector>
  </TitlesOfParts>
  <Company>Department of Energy Legacy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Medina</dc:creator>
  <cp:lastModifiedBy>Bernadette M. Martinez</cp:lastModifiedBy>
  <cp:revision>92</cp:revision>
  <dcterms:created xsi:type="dcterms:W3CDTF">2017-08-23T19:30:03Z</dcterms:created>
  <dcterms:modified xsi:type="dcterms:W3CDTF">2018-04-24T18:02:38Z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9609CC55-4405-43A8-97CD-E75F9287E351</vt:lpwstr>
  </property>
  <property fmtid="{D5CDD505-2E9C-101B-9397-08002B2CF9AE}" pid="3" name="ArticulatePath">
    <vt:lpwstr>Articulate</vt:lpwstr>
  </property>
  <property fmtid="{D5CDD505-2E9C-101B-9397-08002B2CF9AE}" pid="4" name="_dlc_DocIdItemGuid">
    <vt:lpwstr>9aa34412-4263-4865-84c6-7c10bc816258</vt:lpwstr>
  </property>
  <property fmtid="{D5CDD505-2E9C-101B-9397-08002B2CF9AE}" pid="5" name="ContentTypeId">
    <vt:lpwstr>0x010100508C163761FA8E4DB38C3587A78FB897</vt:lpwstr>
  </property>
  <property fmtid="{D5CDD505-2E9C-101B-9397-08002B2CF9AE}" pid="6" name="_MarkAsFinal">
    <vt:bool>true</vt:bool>
  </property>
</Properties>
</file>